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06" r:id="rId3"/>
    <p:sldId id="308" r:id="rId4"/>
    <p:sldId id="298" r:id="rId5"/>
    <p:sldId id="303" r:id="rId6"/>
    <p:sldId id="256" r:id="rId7"/>
    <p:sldId id="285" r:id="rId8"/>
    <p:sldId id="286" r:id="rId9"/>
    <p:sldId id="276" r:id="rId10"/>
    <p:sldId id="278" r:id="rId11"/>
    <p:sldId id="279" r:id="rId12"/>
    <p:sldId id="280" r:id="rId13"/>
    <p:sldId id="281" r:id="rId14"/>
    <p:sldId id="302" r:id="rId15"/>
    <p:sldId id="287" r:id="rId16"/>
    <p:sldId id="295" r:id="rId17"/>
    <p:sldId id="296" r:id="rId18"/>
    <p:sldId id="289" r:id="rId19"/>
    <p:sldId id="290" r:id="rId20"/>
    <p:sldId id="291" r:id="rId21"/>
    <p:sldId id="292" r:id="rId22"/>
    <p:sldId id="305" r:id="rId23"/>
    <p:sldId id="299" r:id="rId24"/>
    <p:sldId id="284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9C6C2-D1E0-4510-B746-A6CADDE0192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2AA2-E042-4B25-B8EC-B5BB35AEAEA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04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Welkom op één van de tien infoavonden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Blij dat u er bent, en een beetje trots dat we dit in samen werking met de gemeente Eindhoven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De gemeente zo maar even vertellen waarom die samenwerking ….. Voor u hier…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Dan concreet naar de zonnepanelen, belangrijkste elementen zoals….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Iemand bereid gevonden over zijn installatie en ervaringen te vertellen. Vanavond doet dit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Na de pauze in 7 stappen uw oriëntatie en besluitvormingsproces doornemen waarbij aandacht is voor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Tijd voor vragen,  napraten en inschrijven voor informatie, of quickscan of schouw en installatie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Eerst even wie heeft u voor u staan Wie/wat is 040energie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8A8111-B734-465E-B427-F82A506C22CE}" type="slidenum">
              <a:rPr lang="en-US" altLang="nl-NL" smtClean="0"/>
              <a:pPr/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6558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nl-NL"/>
              <a:t>We zijn een vrijwilligersvereniging met aspecten als  geen winstoogmerk, u inspireren en helpen..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/>
              <a:t>Enkele feiten van de Vereniging,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/>
              <a:t>‘Meer dan” denken aan Themaavonden relevante duurzaamheidsissues, werkgroepen Infrarood en Warmtepompen, enkele energiecoaches..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/>
              <a:t>We zijn opgevallen bij de gemeente: in wijken 3 jaar, nu een actie Eindhoven Breed, past in de visie(brug naar gemeente, en voorstellen van betrokkene </a:t>
            </a:r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C7AFCD-7453-4C1B-817D-71A8B4B150DE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5885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24A2A-27FE-431B-A223-E85A6D6ABB75}" type="datetimeFigureOut">
              <a:rPr lang="nl-NL" smtClean="0"/>
              <a:pPr/>
              <a:t>24-10-2018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F8A7-9734-4CB8-89DE-92FA9D69C13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040energie.nl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040energie.nl/warmtepomp/quickscan-warmtepom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040energie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20181009%20Info%20avond%20warmtepompen/Waarom%20een%20Warmtepomp%20Rob%20van%20Kordelaar.pptx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Gijsbers%2024%20oktober.pptx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040energie.nl/warmtepomp/quickscan-warmtepom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040energie.nl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V%20Veryshort%20Gijzenrooi%202018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20181009%20Info%20avond%20warmtepompen/warmtepomp5.pptx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040energie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040energie.nl/warmtepomp/quickscan-warmtepomp" TargetMode="External"/><Relationship Id="rId2" Type="http://schemas.openxmlformats.org/officeDocument/2006/relationships/hyperlink" Target="http://040energie.nl/warmtepomp/warmtepomp-informati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040energie.n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040energie.nl/warmtepomp/warmtepomp-informatie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47664" y="2204864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/>
              <a:t>Investeren in</a:t>
            </a:r>
          </a:p>
          <a:p>
            <a:pPr algn="ctr"/>
            <a:r>
              <a:rPr lang="nl-NL" sz="4800" dirty="0" smtClean="0"/>
              <a:t>warmtepomp of zonnepanelen?</a:t>
            </a:r>
          </a:p>
          <a:p>
            <a:pPr algn="ctr"/>
            <a:endParaRPr lang="nl-NL" sz="3600" dirty="0"/>
          </a:p>
          <a:p>
            <a:pPr algn="ctr"/>
            <a:endParaRPr lang="nl-NL" sz="3600" dirty="0" smtClean="0"/>
          </a:p>
          <a:p>
            <a:pPr algn="ctr"/>
            <a:r>
              <a:rPr lang="nl-NL" sz="2400" dirty="0" smtClean="0"/>
              <a:t>Informatie avond </a:t>
            </a:r>
            <a:r>
              <a:rPr lang="nl-NL" sz="2400" dirty="0" err="1" smtClean="0"/>
              <a:t>Gijzenrooi</a:t>
            </a:r>
            <a:endParaRPr lang="nl-NL" sz="2400" dirty="0" smtClean="0"/>
          </a:p>
        </p:txBody>
      </p:sp>
      <p:pic>
        <p:nvPicPr>
          <p:cNvPr id="5" name="Picture 4" descr="http://040energie.nl/wp040/wp-content/uploads/2013/12/copy-copy-copy-040energie_logo-e138721177631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304256" cy="10000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hthoek 5"/>
          <p:cNvSpPr/>
          <p:nvPr/>
        </p:nvSpPr>
        <p:spPr>
          <a:xfrm>
            <a:off x="899592" y="652659"/>
            <a:ext cx="223224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Gijzenrooi</a:t>
            </a:r>
            <a:endParaRPr lang="nl-NL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bewonersvergeniging</a:t>
            </a:r>
            <a:endParaRPr lang="nl-N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3701007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Is er vloerverwarming?</a:t>
            </a:r>
          </a:p>
          <a:p>
            <a:r>
              <a:rPr lang="nl-NL" dirty="0"/>
              <a:t>Of een ruime (over) capaciteit aan radiatoren?</a:t>
            </a:r>
          </a:p>
          <a:p>
            <a:endParaRPr lang="nl-NL" dirty="0"/>
          </a:p>
          <a:p>
            <a:pPr lvl="1"/>
            <a:r>
              <a:rPr lang="nl-NL" dirty="0"/>
              <a:t>Zo ja, dan kan een warmtepomp een geschikte oplossing zijn: de warmtepomp levert niet zo’n heet water als een CV ketel en kan dan toch het huis opwarmen.</a:t>
            </a:r>
          </a:p>
          <a:p>
            <a:endParaRPr lang="nl-NL" dirty="0"/>
          </a:p>
          <a:p>
            <a:pPr lvl="1"/>
            <a:r>
              <a:rPr lang="nl-NL" dirty="0"/>
              <a:t>Zo nee, dan zijn er mogelijk speciale radiatoren nodig om warmtepomp efficiënt te laten werken (of speciale ventilatoren kunnen op radiatoren aangebracht worden). </a:t>
            </a:r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dirty="0"/>
              <a:t>Stap 1b: vragenlijst om vast te stellen of huis mogelijk geschikt is voor warmtepomp</a:t>
            </a:r>
          </a:p>
        </p:txBody>
      </p:sp>
      <p:pic>
        <p:nvPicPr>
          <p:cNvPr id="4" name="Picture 6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12776"/>
            <a:ext cx="2711577" cy="2584776"/>
          </a:xfrm>
          <a:prstGeom prst="rect">
            <a:avLst/>
          </a:prstGeom>
          <a:noFill/>
        </p:spPr>
      </p:pic>
      <p:pic>
        <p:nvPicPr>
          <p:cNvPr id="6" name="Picture 4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162" y="4293096"/>
            <a:ext cx="2804309" cy="2019104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5577F64F-180D-47FB-9FC3-6BD799457BD7}"/>
              </a:ext>
            </a:extLst>
          </p:cNvPr>
          <p:cNvSpPr txBox="1"/>
          <p:nvPr/>
        </p:nvSpPr>
        <p:spPr>
          <a:xfrm>
            <a:off x="1403648" y="515719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(Indien mogelijk geven we opties aan voor uw specifieke situatie bij de quickscan).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>
            <a:normAutofit/>
          </a:bodyPr>
          <a:lstStyle/>
          <a:p>
            <a:r>
              <a:rPr lang="nl-NL" dirty="0"/>
              <a:t>Wil ik helemaal van het gas af (</a:t>
            </a:r>
            <a:r>
              <a:rPr lang="nl-NL" dirty="0" err="1"/>
              <a:t>all</a:t>
            </a:r>
            <a:r>
              <a:rPr lang="nl-NL" dirty="0"/>
              <a:t>-electric)? Dan ook:</a:t>
            </a:r>
          </a:p>
          <a:p>
            <a:pPr lvl="1"/>
            <a:r>
              <a:rPr lang="nl-NL" dirty="0"/>
              <a:t>Elektrisch koken.</a:t>
            </a:r>
          </a:p>
          <a:p>
            <a:pPr lvl="1"/>
            <a:r>
              <a:rPr lang="nl-NL" dirty="0"/>
              <a:t>Ook warm water via warmtepomp of andere oplossing.</a:t>
            </a:r>
          </a:p>
          <a:p>
            <a:pPr lvl="1"/>
            <a:r>
              <a:rPr lang="nl-NL" dirty="0"/>
              <a:t>Geen gashaard.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dirty="0"/>
              <a:t>Stap 1b: vragenlijst om vast te stellen of huis mogelijk geschikt is voor warmtepomp</a:t>
            </a:r>
          </a:p>
        </p:txBody>
      </p:sp>
      <p:pic>
        <p:nvPicPr>
          <p:cNvPr id="1030" name="Picture 6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852936"/>
            <a:ext cx="1494359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plaats voor binnenunit?</a:t>
            </a:r>
          </a:p>
          <a:p>
            <a:pPr lvl="1"/>
            <a:r>
              <a:rPr lang="nl-NL" dirty="0"/>
              <a:t>Overweeg </a:t>
            </a:r>
            <a:r>
              <a:rPr lang="nl-NL" dirty="0" err="1"/>
              <a:t>monoblok</a:t>
            </a:r>
            <a:r>
              <a:rPr lang="nl-NL" dirty="0"/>
              <a:t> (klein risico voor bevriezing) die buiten geplaatst wordt.</a:t>
            </a:r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dirty="0"/>
              <a:t>Stap 1b: vragenlijst om vast te stellen of huis mogelijk geschikt is voor warmtepomp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3566" r="16701" b="6459"/>
          <a:stretch>
            <a:fillRect/>
          </a:stretch>
        </p:blipFill>
        <p:spPr bwMode="auto">
          <a:xfrm>
            <a:off x="2051720" y="3573016"/>
            <a:ext cx="5832648" cy="262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Plaatsing hybride of </a:t>
            </a:r>
            <a:r>
              <a:rPr lang="nl-NL" dirty="0" err="1"/>
              <a:t>all-electric</a:t>
            </a:r>
            <a:r>
              <a:rPr lang="nl-NL" dirty="0"/>
              <a:t> systemen:</a:t>
            </a:r>
          </a:p>
          <a:p>
            <a:pPr lvl="1"/>
            <a:r>
              <a:rPr lang="nl-NL" dirty="0"/>
              <a:t>Binnenunit in de buurt van de CV ketel (voor hybride).</a:t>
            </a:r>
          </a:p>
          <a:p>
            <a:pPr lvl="1"/>
            <a:r>
              <a:rPr lang="nl-NL" dirty="0"/>
              <a:t>Buitenunit niet te ver van de binnen unit:</a:t>
            </a:r>
          </a:p>
          <a:p>
            <a:pPr lvl="2"/>
            <a:r>
              <a:rPr lang="nl-NL" dirty="0"/>
              <a:t>Is er plaats op de grond, tegen gevel of op plat dak?</a:t>
            </a:r>
          </a:p>
          <a:p>
            <a:pPr lvl="2"/>
            <a:r>
              <a:rPr lang="nl-NL" dirty="0"/>
              <a:t>Kunnen koelleidingen met binnenunit verbonden worden?</a:t>
            </a:r>
          </a:p>
          <a:p>
            <a:pPr lvl="2"/>
            <a:r>
              <a:rPr lang="nl-NL" dirty="0"/>
              <a:t>Geen probleem met eventueel geluid of luchtstroming?</a:t>
            </a:r>
          </a:p>
          <a:p>
            <a:pPr lvl="1"/>
            <a:r>
              <a:rPr lang="nl-NL" dirty="0"/>
              <a:t>Soms buffervat gewenst.</a:t>
            </a:r>
          </a:p>
          <a:p>
            <a:r>
              <a:rPr lang="nl-NL" dirty="0"/>
              <a:t>Afhankelijk van benodigde capaciteit kan een 3 fasen aansluiting nodig zijn.</a:t>
            </a:r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dirty="0"/>
              <a:t>Stap 1b: vragenlijst om vast te stellen of huis mogelijk geschikt is voor warmtepomp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2: Quickscan aanvragen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Huidige actie: Leden van 040energie kunnen een gratis quickscan krijgen.</a:t>
            </a:r>
          </a:p>
          <a:p>
            <a:endParaRPr lang="nl-NL" sz="2000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nl-NL" altLang="nl-NL" sz="2000" dirty="0"/>
              <a:t>Aanvragen kan door u aan te melden via onze website:  </a:t>
            </a:r>
            <a:r>
              <a:rPr lang="nl-NL" altLang="nl-NL" sz="2000" dirty="0">
                <a:hlinkClick r:id="rId2"/>
              </a:rPr>
              <a:t>http://040energie.nl/warmtepomp/quickscan-warmtepomp/</a:t>
            </a:r>
            <a:r>
              <a:rPr lang="nl-NL" altLang="nl-NL" sz="2000" dirty="0"/>
              <a:t>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nl-NL" altLang="nl-NL" sz="2000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nl-NL" altLang="nl-NL" sz="2000" dirty="0"/>
              <a:t>Mocht u nog geen lid zijn: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nl-NL" altLang="nl-NL" sz="1600" dirty="0"/>
              <a:t>Na ontvangst van € 10,-  op onze rekening (NL97 TRIO 0198 3556 29 t.n.v. 040Energie o.v.v. CONTRIBUTIE POMP  + NAAM  + POSTCODE + HUISNUMMER)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NL" altLang="nl-NL" sz="2000" dirty="0"/>
              <a:t>krijgt u de quickscan.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nl-NL" altLang="nl-NL" sz="2000" dirty="0"/>
              <a:t>en bent u tevens 1 jaar lid van 040energie.</a:t>
            </a:r>
          </a:p>
          <a:p>
            <a:pPr lvl="2">
              <a:lnSpc>
                <a:spcPct val="90000"/>
              </a:lnSpc>
              <a:buFontTx/>
              <a:buChar char="•"/>
            </a:pPr>
            <a:endParaRPr lang="nl-NL" altLang="nl-NL" sz="2000" dirty="0"/>
          </a:p>
          <a:p>
            <a:r>
              <a:rPr lang="nl-NL" sz="2000" dirty="0"/>
              <a:t>Deelnemers krijgen na aanvraag van de quickscan een vragenlijst toegestuurd van degene die de quickscan doet.</a:t>
            </a:r>
          </a:p>
        </p:txBody>
      </p:sp>
    </p:spTree>
    <p:extLst>
      <p:ext uri="{BB962C8B-B14F-4D97-AF65-F5344CB8AC3E}">
        <p14:creationId xmlns:p14="http://schemas.microsoft.com/office/powerpoint/2010/main" val="20615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3: Ontvang quickscan rapport met indicatie van een of enkele opties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Is de conclusie is dat een warmtepomp een bruikbare optie is:</a:t>
            </a:r>
          </a:p>
          <a:p>
            <a:pPr lvl="1"/>
            <a:r>
              <a:rPr lang="nl-NL" dirty="0"/>
              <a:t>Dan ingevulde vragenlijst terugsturen.</a:t>
            </a:r>
          </a:p>
          <a:p>
            <a:pPr lvl="1"/>
            <a:r>
              <a:rPr lang="nl-NL" dirty="0"/>
              <a:t>Quickscan rapport wordt toegestuurd met suggesties voor een mogelijke installatie en een ruwe indicatie van terugverdientijd.</a:t>
            </a:r>
          </a:p>
          <a:p>
            <a:r>
              <a:rPr lang="nl-NL" dirty="0"/>
              <a:t>Onze berekeningen van terugverdientijden houden geen rekening met eventuele eenmalige kosten, bv voor:</a:t>
            </a:r>
          </a:p>
          <a:p>
            <a:pPr lvl="1"/>
            <a:r>
              <a:rPr lang="nl-NL" dirty="0"/>
              <a:t>extra isolatie</a:t>
            </a:r>
          </a:p>
          <a:p>
            <a:pPr lvl="1"/>
            <a:r>
              <a:rPr lang="nl-NL" dirty="0"/>
              <a:t>vervanging radiatoren</a:t>
            </a:r>
          </a:p>
          <a:p>
            <a:pPr lvl="1"/>
            <a:r>
              <a:rPr lang="nl-NL" dirty="0"/>
              <a:t>aanleg vloerverwarming</a:t>
            </a:r>
          </a:p>
          <a:p>
            <a:pPr lvl="1"/>
            <a:r>
              <a:rPr lang="nl-NL" dirty="0"/>
              <a:t>overgang op elektrisch koken</a:t>
            </a:r>
          </a:p>
          <a:p>
            <a:pPr lvl="1"/>
            <a:r>
              <a:rPr lang="nl-NL" dirty="0"/>
              <a:t>aanpassing meterkast ( 3 fasen).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3b: Ontvang quickscan rapport: voorbeeld van rapport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84784"/>
            <a:ext cx="8049054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3c: Ontvang quickscan rapport: voorbeeld van rapport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880"/>
          <a:stretch>
            <a:fillRect/>
          </a:stretch>
        </p:blipFill>
        <p:spPr bwMode="auto">
          <a:xfrm>
            <a:off x="683568" y="1628800"/>
            <a:ext cx="8089623" cy="3240360"/>
          </a:xfrm>
          <a:prstGeom prst="rect">
            <a:avLst/>
          </a:prstGeom>
          <a:solidFill>
            <a:schemeClr val="accent1">
              <a:alpha val="7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6804248" y="4653136"/>
            <a:ext cx="1008112" cy="2160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4: Schouw laten uitvoeren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Bij onze huidige actie bieden we onze leden een gratis schouw aan onder volgende voorwaardes:</a:t>
            </a:r>
          </a:p>
          <a:p>
            <a:pPr lvl="1"/>
            <a:r>
              <a:rPr lang="nl-NL" dirty="0"/>
              <a:t>Uit het quickscan rapport blijkt dat het huis redelijk geschikt is voor een warmtepomp.</a:t>
            </a:r>
          </a:p>
          <a:p>
            <a:pPr lvl="1"/>
            <a:r>
              <a:rPr lang="nl-NL" dirty="0"/>
              <a:t>Na de schouw verdere vragen aan de gekozen installateur richten. </a:t>
            </a:r>
            <a:r>
              <a:rPr lang="nl-NL" sz="2200" dirty="0"/>
              <a:t>(Er is helaas geen schouwcapaciteit beschikbaar om  te blijven adviseren in dit vervolgtraject)</a:t>
            </a:r>
            <a:r>
              <a:rPr lang="nl-NL" dirty="0"/>
              <a:t>.</a:t>
            </a:r>
          </a:p>
          <a:p>
            <a:r>
              <a:rPr lang="nl-NL" dirty="0"/>
              <a:t>De schouwer kan tijdens het huisbezoek diverse vragen beantwoorden en een aantal opties doornemen. </a:t>
            </a:r>
          </a:p>
          <a:p>
            <a:r>
              <a:rPr lang="nl-NL" dirty="0"/>
              <a:t>De schouwer sluit zijn werk af met een schouwrapport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5: Maak keuze installateur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Vraag op basis van het schouwrapport een offerte aan bij de door 040energie voorgestelde installateur en/ of een andere installateur naar eigen keuze 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5" name="Picture 3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21088"/>
            <a:ext cx="1781251" cy="178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Agenda Informatieavond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53139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24"/>
              </a:spcBef>
            </a:pPr>
            <a:r>
              <a:rPr lang="nl-NL" sz="2200" dirty="0" smtClean="0"/>
              <a:t>20.00-20.10</a:t>
            </a:r>
            <a:r>
              <a:rPr lang="nl-NL" sz="2200" dirty="0"/>
              <a:t>		Welkom, </a:t>
            </a:r>
            <a:r>
              <a:rPr lang="nl-NL" sz="2200" dirty="0" smtClean="0"/>
              <a:t>agenda </a:t>
            </a:r>
            <a:r>
              <a:rPr lang="nl-NL" sz="2200" dirty="0"/>
              <a:t>en </a:t>
            </a:r>
            <a:r>
              <a:rPr lang="nl-NL" sz="2200" dirty="0" smtClean="0"/>
              <a:t>introductie</a:t>
            </a:r>
          </a:p>
          <a:p>
            <a:pPr>
              <a:lnSpc>
                <a:spcPct val="80000"/>
              </a:lnSpc>
              <a:spcBef>
                <a:spcPts val="524"/>
              </a:spcBef>
            </a:pPr>
            <a:r>
              <a:rPr lang="nl-NL" sz="2200" dirty="0" smtClean="0"/>
              <a:t>20.10-20.20</a:t>
            </a:r>
            <a:r>
              <a:rPr lang="nl-NL" sz="2200" dirty="0"/>
              <a:t>	 	</a:t>
            </a:r>
            <a:r>
              <a:rPr lang="nl-NL" sz="2200" dirty="0" smtClean="0"/>
              <a:t>Zonnepanelen: wat zijn de mogelijkheden?</a:t>
            </a:r>
            <a:endParaRPr lang="nl-NL" sz="2200" dirty="0"/>
          </a:p>
          <a:p>
            <a:pPr>
              <a:lnSpc>
                <a:spcPct val="80000"/>
              </a:lnSpc>
              <a:spcBef>
                <a:spcPts val="524"/>
              </a:spcBef>
            </a:pPr>
            <a:r>
              <a:rPr lang="nl-NL" sz="2200" dirty="0"/>
              <a:t>20.20-20.45	  	Warmtepompen: waarom, werking, 				opbrengst, kosten, wat erbij komt </a:t>
            </a:r>
            <a:r>
              <a:rPr lang="nl-NL" sz="2200" dirty="0" smtClean="0"/>
              <a:t>kijken</a:t>
            </a:r>
            <a:endParaRPr lang="nl-NL" sz="2200" dirty="0"/>
          </a:p>
          <a:p>
            <a:pPr>
              <a:lnSpc>
                <a:spcPct val="80000"/>
              </a:lnSpc>
              <a:spcBef>
                <a:spcPts val="524"/>
              </a:spcBef>
            </a:pPr>
            <a:r>
              <a:rPr lang="nl-NL" sz="2200" dirty="0"/>
              <a:t>20.45-21.00		Stappenplan, gratis </a:t>
            </a:r>
            <a:r>
              <a:rPr lang="nl-NL" sz="2200" dirty="0" err="1"/>
              <a:t>quickscan</a:t>
            </a:r>
            <a:r>
              <a:rPr lang="nl-NL" sz="2200" dirty="0"/>
              <a:t>, schouw, advies 			op maat, offerte installateur</a:t>
            </a:r>
          </a:p>
          <a:p>
            <a:pPr>
              <a:lnSpc>
                <a:spcPct val="80000"/>
              </a:lnSpc>
              <a:spcBef>
                <a:spcPts val="524"/>
              </a:spcBef>
            </a:pPr>
            <a:r>
              <a:rPr lang="nl-NL" sz="2200" dirty="0" smtClean="0"/>
              <a:t>21.00-21.10</a:t>
            </a:r>
            <a:r>
              <a:rPr lang="nl-NL" sz="2200" dirty="0"/>
              <a:t>		Pauze</a:t>
            </a:r>
          </a:p>
          <a:p>
            <a:pPr>
              <a:lnSpc>
                <a:spcPct val="80000"/>
              </a:lnSpc>
              <a:spcBef>
                <a:spcPts val="524"/>
              </a:spcBef>
            </a:pPr>
            <a:endParaRPr lang="nl-NL" sz="2200" dirty="0"/>
          </a:p>
          <a:p>
            <a:pPr>
              <a:lnSpc>
                <a:spcPct val="80000"/>
              </a:lnSpc>
              <a:spcBef>
                <a:spcPts val="524"/>
              </a:spcBef>
            </a:pPr>
            <a:r>
              <a:rPr lang="nl-NL" sz="2200" dirty="0"/>
              <a:t>21.10- 21.25		</a:t>
            </a:r>
            <a:r>
              <a:rPr lang="nl-NL" sz="2200" dirty="0" smtClean="0"/>
              <a:t>Een </a:t>
            </a:r>
            <a:r>
              <a:rPr lang="nl-NL" sz="2200" dirty="0"/>
              <a:t>ervaringsdeskundige</a:t>
            </a:r>
          </a:p>
          <a:p>
            <a:pPr>
              <a:lnSpc>
                <a:spcPct val="80000"/>
              </a:lnSpc>
              <a:spcBef>
                <a:spcPts val="524"/>
              </a:spcBef>
            </a:pPr>
            <a:r>
              <a:rPr lang="nl-NL" sz="2200" dirty="0"/>
              <a:t>21.25-21.45		De </a:t>
            </a:r>
            <a:r>
              <a:rPr lang="nl-NL" sz="2200" dirty="0" smtClean="0"/>
              <a:t>installateur</a:t>
            </a:r>
            <a:endParaRPr lang="nl-NL" sz="2200" dirty="0"/>
          </a:p>
          <a:p>
            <a:pPr>
              <a:lnSpc>
                <a:spcPct val="80000"/>
              </a:lnSpc>
              <a:spcBef>
                <a:spcPts val="524"/>
              </a:spcBef>
            </a:pPr>
            <a:r>
              <a:rPr lang="nl-NL" sz="2200" dirty="0"/>
              <a:t>21.45-22.00		Vragen</a:t>
            </a:r>
          </a:p>
          <a:p>
            <a:pPr>
              <a:lnSpc>
                <a:spcPct val="80000"/>
              </a:lnSpc>
              <a:spcBef>
                <a:spcPts val="524"/>
              </a:spcBef>
            </a:pPr>
            <a:r>
              <a:rPr lang="nl-NL" sz="2200" dirty="0"/>
              <a:t>22.00-22.30		Informeel gedeelte: gelegenheid om met een 			van de presentatoren te spreken</a:t>
            </a:r>
          </a:p>
          <a:p>
            <a:pPr>
              <a:lnSpc>
                <a:spcPct val="80000"/>
              </a:lnSpc>
              <a:spcBef>
                <a:spcPts val="524"/>
              </a:spcBef>
            </a:pPr>
            <a:endParaRPr lang="nl-NL" sz="2200" dirty="0"/>
          </a:p>
          <a:p>
            <a:pPr eaLnBrk="1" hangingPunct="1">
              <a:lnSpc>
                <a:spcPct val="80000"/>
              </a:lnSpc>
              <a:spcBef>
                <a:spcPts val="524"/>
              </a:spcBef>
            </a:pPr>
            <a:endParaRPr lang="nl-NL" altLang="nl-NL" sz="2200" dirty="0"/>
          </a:p>
        </p:txBody>
      </p:sp>
      <p:pic>
        <p:nvPicPr>
          <p:cNvPr id="4" name="Picture 4" descr="http://040energie.nl/wp040/wp-content/uploads/2013/12/copy-copy-copy-040energie_logo-e138721177631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8608" y="332656"/>
            <a:ext cx="1728192" cy="7500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kstvak 4"/>
          <p:cNvSpPr txBox="1"/>
          <p:nvPr/>
        </p:nvSpPr>
        <p:spPr>
          <a:xfrm>
            <a:off x="1318329" y="6315362"/>
            <a:ext cx="6507342" cy="5078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350" dirty="0"/>
              <a:t>We sturen een kopie van deze presentatie aan degenen die zich via onze website hebben aangemeld voor deze avond of bij binnenkomst hun e-mail adres opgegeven hebben.</a:t>
            </a:r>
          </a:p>
        </p:txBody>
      </p:sp>
    </p:spTree>
    <p:extLst>
      <p:ext uri="{BB962C8B-B14F-4D97-AF65-F5344CB8AC3E}">
        <p14:creationId xmlns:p14="http://schemas.microsoft.com/office/powerpoint/2010/main" val="1864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6 en 7: Ontvang offerte en installatie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92500"/>
          </a:bodyPr>
          <a:lstStyle/>
          <a:p>
            <a:r>
              <a:rPr lang="nl-NL" dirty="0"/>
              <a:t>Beoordeel offerte(s) van installateur(s). </a:t>
            </a:r>
          </a:p>
          <a:p>
            <a:r>
              <a:rPr lang="nl-NL" dirty="0"/>
              <a:t>Bij vragen: neem contact op met installateur.</a:t>
            </a:r>
          </a:p>
          <a:p>
            <a:r>
              <a:rPr lang="nl-NL" dirty="0"/>
              <a:t>Is de offerte naar tevredenheid: geef opdracht tot installatie.</a:t>
            </a:r>
          </a:p>
          <a:p>
            <a:r>
              <a:rPr lang="nl-NL" dirty="0"/>
              <a:t>De installateur zal een afspraak met u maken over de installatie en op afgesproken datum installeren.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73016"/>
            <a:ext cx="2130598" cy="216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8: Nazorg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040energie zal na installatie contact opnemen om te checken of alles naar tevredenheid is verlopen.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376264" cy="26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6EE160AF-1787-49E9-A679-1C78F75B2EEF}"/>
              </a:ext>
            </a:extLst>
          </p:cNvPr>
          <p:cNvSpPr txBox="1"/>
          <p:nvPr/>
        </p:nvSpPr>
        <p:spPr>
          <a:xfrm>
            <a:off x="3635896" y="594149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 action="ppaction://hlinkpres?slideindex=1&amp;slidetitle="/>
              </a:rPr>
              <a:t>&gt;&gt;&gt;&gt; Ervaringsdeskundige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D7E3003-E8D8-4ADC-AF95-247616EB7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>
                <a:solidFill>
                  <a:schemeClr val="tx1"/>
                </a:solidFill>
                <a:hlinkClick r:id="rId2" action="ppaction://hlinkpres?slideindex=1&amp;slidetitle="/>
              </a:rPr>
              <a:t>&gt;&gt;Installateur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dirty="0"/>
              <a:t>Tot slot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2400" dirty="0"/>
              <a:t>We sturen een kopie van deze presentatie aan degenen die zich via onze website hebben aangemeld voor deze avond of bij binnenkomst hun </a:t>
            </a:r>
            <a:r>
              <a:rPr lang="nl-NL" sz="2400" dirty="0">
                <a:solidFill>
                  <a:schemeClr val="tx1"/>
                </a:solidFill>
              </a:rPr>
              <a:t>e-</a:t>
            </a:r>
            <a:r>
              <a:rPr lang="nl-NL" sz="2400" dirty="0"/>
              <a:t>mail adres opgegeven hebben.</a:t>
            </a:r>
            <a:r>
              <a:rPr lang="nl-NL" sz="2400" dirty="0">
                <a:solidFill>
                  <a:schemeClr val="tx1"/>
                </a:solidFill>
              </a:rPr>
              <a:t/>
            </a:r>
            <a:br>
              <a:rPr lang="nl-NL" sz="2400" dirty="0">
                <a:solidFill>
                  <a:schemeClr val="tx1"/>
                </a:solidFill>
              </a:rPr>
            </a:br>
            <a:endParaRPr lang="nl-NL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nl-NL" sz="2400" dirty="0"/>
              <a:t>Voor degenen die willen intekenen voor  een Quickscan:</a:t>
            </a:r>
          </a:p>
          <a:p>
            <a:pPr lvl="1">
              <a:defRPr/>
            </a:pPr>
            <a:r>
              <a:rPr lang="nl-NL" sz="2400" dirty="0"/>
              <a:t>Dat kan via onze website:</a:t>
            </a:r>
          </a:p>
          <a:p>
            <a:pPr>
              <a:buNone/>
              <a:defRPr/>
            </a:pPr>
            <a:r>
              <a:rPr lang="nl-NL" altLang="nl-NL" sz="2400" dirty="0">
                <a:hlinkClick r:id="rId2"/>
              </a:rPr>
              <a:t>http://040energie.nl/warmtepomp/quickscan-warmtepomp</a:t>
            </a:r>
            <a:endParaRPr lang="nl-NL" altLang="nl-NL" sz="2400" dirty="0"/>
          </a:p>
          <a:p>
            <a:pPr>
              <a:buNone/>
              <a:defRPr/>
            </a:pPr>
            <a:endParaRPr lang="nl-NL" altLang="nl-NL" sz="2400" dirty="0"/>
          </a:p>
          <a:p>
            <a:pPr>
              <a:defRPr/>
            </a:pPr>
            <a:r>
              <a:rPr lang="nl-NL" altLang="nl-NL" sz="2400" dirty="0"/>
              <a:t>Na afsluiting van het formele gedeelte:</a:t>
            </a:r>
          </a:p>
          <a:p>
            <a:pPr lvl="1">
              <a:defRPr/>
            </a:pPr>
            <a:r>
              <a:rPr lang="nl-NL" altLang="nl-NL" sz="2400" dirty="0"/>
              <a:t> gelegenheid om met de presentatoren te spreken.</a:t>
            </a:r>
          </a:p>
          <a:p>
            <a:pPr>
              <a:defRPr/>
            </a:pPr>
            <a:endParaRPr lang="nl-NL" altLang="nl-NL" sz="2400" dirty="0"/>
          </a:p>
          <a:p>
            <a:pPr marL="0" indent="0">
              <a:buFontTx/>
              <a:buNone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jullie belangstelling!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109" y="1600200"/>
            <a:ext cx="67177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040energie.nl/wp040/wp-content/uploads/2013/12/copy-copy-copy-040energie_logo-e138721177631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2488756" cy="108012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Introductie</a:t>
            </a:r>
            <a:r>
              <a:rPr lang="en-US" dirty="0"/>
              <a:t> 040energie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040energie is </a:t>
            </a:r>
            <a:r>
              <a:rPr lang="en-US" sz="2000" dirty="0" err="1"/>
              <a:t>een</a:t>
            </a:r>
            <a:r>
              <a:rPr lang="en-US" sz="2000" dirty="0"/>
              <a:t> 100% non profit </a:t>
            </a:r>
            <a:r>
              <a:rPr lang="en-US" sz="2000" dirty="0" err="1"/>
              <a:t>vereniging</a:t>
            </a:r>
            <a:endParaRPr lang="en-US" sz="2000" dirty="0"/>
          </a:p>
          <a:p>
            <a:pPr lvl="1"/>
            <a:r>
              <a:rPr lang="en-US" sz="1800" dirty="0" err="1"/>
              <a:t>Vrijwilligers</a:t>
            </a:r>
            <a:r>
              <a:rPr lang="en-US" sz="1800" dirty="0"/>
              <a:t>, </a:t>
            </a:r>
            <a:r>
              <a:rPr lang="en-US" sz="1800" i="1" dirty="0">
                <a:cs typeface="Calibri" pitchFamily="34" charset="0"/>
              </a:rPr>
              <a:t>“door </a:t>
            </a:r>
            <a:r>
              <a:rPr lang="en-US" sz="1800" i="1" dirty="0" err="1">
                <a:cs typeface="Calibri" pitchFamily="34" charset="0"/>
              </a:rPr>
              <a:t>eindhovenaren</a:t>
            </a:r>
            <a:r>
              <a:rPr lang="en-US" sz="1800" i="1" dirty="0">
                <a:cs typeface="Calibri" pitchFamily="34" charset="0"/>
              </a:rPr>
              <a:t>, </a:t>
            </a:r>
            <a:r>
              <a:rPr lang="en-US" sz="1800" i="1" dirty="0" err="1">
                <a:cs typeface="Calibri" pitchFamily="34" charset="0"/>
              </a:rPr>
              <a:t>voor</a:t>
            </a:r>
            <a:r>
              <a:rPr lang="en-US" sz="1800" i="1" dirty="0">
                <a:cs typeface="Calibri" pitchFamily="34" charset="0"/>
              </a:rPr>
              <a:t> </a:t>
            </a:r>
            <a:r>
              <a:rPr lang="en-US" sz="1800" i="1" dirty="0" err="1">
                <a:cs typeface="Calibri" pitchFamily="34" charset="0"/>
              </a:rPr>
              <a:t>eindhovenaren</a:t>
            </a:r>
            <a:r>
              <a:rPr lang="en-US" sz="1800" i="1" dirty="0">
                <a:cs typeface="Calibri" pitchFamily="34" charset="0"/>
              </a:rPr>
              <a:t>”</a:t>
            </a:r>
            <a:endParaRPr lang="en-US" sz="1800" dirty="0">
              <a:cs typeface="Calibri" pitchFamily="34" charset="0"/>
            </a:endParaRPr>
          </a:p>
          <a:p>
            <a:pPr lvl="1"/>
            <a:r>
              <a:rPr lang="en-US" sz="1800" b="1" dirty="0">
                <a:solidFill>
                  <a:schemeClr val="tx1"/>
                </a:solidFill>
                <a:cs typeface="Calibri" pitchFamily="34" charset="0"/>
              </a:rPr>
              <a:t>Doel: </a:t>
            </a:r>
            <a:r>
              <a:rPr lang="en-US" sz="1800" b="1" dirty="0" err="1">
                <a:solidFill>
                  <a:srgbClr val="00B050"/>
                </a:solidFill>
                <a:cs typeface="Calibri" pitchFamily="34" charset="0"/>
              </a:rPr>
              <a:t>betaalbare</a:t>
            </a:r>
            <a:r>
              <a:rPr lang="en-US" sz="1800" dirty="0">
                <a:cs typeface="Calibri" pitchFamily="34" charset="0"/>
              </a:rPr>
              <a:t>, </a:t>
            </a:r>
            <a:r>
              <a:rPr lang="en-US" sz="1800" b="1" dirty="0" err="1">
                <a:solidFill>
                  <a:srgbClr val="FFC000"/>
                </a:solidFill>
                <a:cs typeface="Calibri" pitchFamily="34" charset="0"/>
              </a:rPr>
              <a:t>duurzame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energie</a:t>
            </a:r>
            <a:r>
              <a:rPr lang="en-US" sz="1800" dirty="0">
                <a:cs typeface="Calibri" pitchFamily="34" charset="0"/>
              </a:rPr>
              <a:t> door </a:t>
            </a:r>
            <a:r>
              <a:rPr lang="en-US" sz="1800" b="1" dirty="0" err="1">
                <a:solidFill>
                  <a:srgbClr val="7030A0"/>
                </a:solidFill>
                <a:cs typeface="Calibri" pitchFamily="34" charset="0"/>
              </a:rPr>
              <a:t>l</a:t>
            </a:r>
            <a:r>
              <a:rPr lang="en-US" sz="1800" b="1" dirty="0" err="1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okale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energieopwekking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en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 smtClean="0">
                <a:cs typeface="Calibri" pitchFamily="34" charset="0"/>
              </a:rPr>
              <a:t>energiebesparing</a:t>
            </a:r>
            <a:endParaRPr lang="en-US" sz="1800" dirty="0">
              <a:cs typeface="Calibri" pitchFamily="34" charset="0"/>
            </a:endParaRPr>
          </a:p>
          <a:p>
            <a:endParaRPr lang="en-US" sz="2000" dirty="0"/>
          </a:p>
          <a:p>
            <a:r>
              <a:rPr lang="en-US" sz="2000" dirty="0"/>
              <a:t>900 </a:t>
            </a:r>
            <a:r>
              <a:rPr lang="en-US" sz="2000" dirty="0" err="1"/>
              <a:t>leden</a:t>
            </a:r>
            <a:endParaRPr lang="en-US" sz="2000" dirty="0"/>
          </a:p>
          <a:p>
            <a:r>
              <a:rPr lang="en-US" sz="2000" dirty="0"/>
              <a:t>450+ </a:t>
            </a:r>
            <a:r>
              <a:rPr lang="en-US" sz="2000" dirty="0" err="1"/>
              <a:t>installaties</a:t>
            </a:r>
            <a:endParaRPr lang="en-US" sz="2000" dirty="0"/>
          </a:p>
          <a:p>
            <a:r>
              <a:rPr lang="en-US" sz="2000" dirty="0"/>
              <a:t>Meer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zonnepanelen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 err="1"/>
              <a:t>warmtepompen</a:t>
            </a:r>
            <a:r>
              <a:rPr lang="en-US" sz="1800" dirty="0"/>
              <a:t>, </a:t>
            </a:r>
            <a:r>
              <a:rPr lang="en-US" sz="1800" dirty="0" err="1"/>
              <a:t>energieloket</a:t>
            </a:r>
            <a:r>
              <a:rPr lang="en-US" sz="1800" dirty="0"/>
              <a:t>, </a:t>
            </a:r>
            <a:r>
              <a:rPr lang="en-US" sz="1800" dirty="0" err="1"/>
              <a:t>thema-avonden</a:t>
            </a:r>
            <a:r>
              <a:rPr lang="en-US" sz="1800" dirty="0"/>
              <a:t>, </a:t>
            </a:r>
            <a:r>
              <a:rPr lang="en-US" sz="1800" dirty="0" err="1"/>
              <a:t>zonnepark</a:t>
            </a:r>
            <a:r>
              <a:rPr lang="en-US" sz="1800" dirty="0"/>
              <a:t> </a:t>
            </a:r>
            <a:r>
              <a:rPr lang="en-US" sz="1800" dirty="0" err="1"/>
              <a:t>welschap</a:t>
            </a:r>
            <a:endParaRPr lang="en-US" sz="1800" dirty="0"/>
          </a:p>
          <a:p>
            <a:pPr marL="0" indent="0">
              <a:buNone/>
            </a:pPr>
            <a:endParaRPr lang="en-US" altLang="nl-NL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340768"/>
            <a:ext cx="8135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2000" dirty="0"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Wat betreft onze warmtepompactie: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Begin 2017 gestart met actie onder eigen leden.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Oktober 2017 eerste informatieavond in de wijk </a:t>
            </a:r>
            <a:r>
              <a:rPr lang="nl-NL" sz="2000" dirty="0" err="1"/>
              <a:t>Blixembosch</a:t>
            </a:r>
            <a:r>
              <a:rPr lang="nl-NL" sz="2000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dirty="0" smtClean="0"/>
              <a:t>Inmiddels 4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informatie avond</a:t>
            </a:r>
            <a:endParaRPr lang="nl-NL" sz="2000" dirty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cs typeface="Calibri" pitchFamily="34" charset="0"/>
              </a:rPr>
              <a:t>Net als de zonnepanelenactie is deze actie opgezet in samenwerking met </a:t>
            </a:r>
            <a:r>
              <a:rPr lang="nl-NL" altLang="nl-NL" sz="2000" dirty="0" smtClean="0">
                <a:cs typeface="Calibri" pitchFamily="34" charset="0"/>
              </a:rPr>
              <a:t>de gemeente Eindhoven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539751" y="549275"/>
            <a:ext cx="5832450" cy="6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l-NL" altLang="nl-NL" sz="3600" b="1" dirty="0">
                <a:solidFill>
                  <a:srgbClr val="604A7B"/>
                </a:solidFill>
                <a:latin typeface="Calibri" pitchFamily="34" charset="0"/>
              </a:rPr>
              <a:t>Introductie 040Energie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148064" y="6165304"/>
            <a:ext cx="18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&gt;&gt; </a:t>
            </a:r>
            <a:r>
              <a:rPr lang="nl-NL" dirty="0" smtClean="0">
                <a:hlinkClick r:id="rId3" action="ppaction://hlinkpres?slideindex=1&amp;slidetitle="/>
              </a:rPr>
              <a:t>Zonnepanelen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xmlns="" id="{04FF3866-6BD8-46AD-B1DD-5235BAD578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Warmtepompen stappenplan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endParaRPr lang="nl-NL" dirty="0"/>
          </a:p>
          <a:p>
            <a:pPr algn="l"/>
            <a:r>
              <a:rPr lang="nl-NL" dirty="0"/>
              <a:t>  </a:t>
            </a:r>
            <a:r>
              <a:rPr lang="nl-NL" dirty="0" smtClean="0"/>
              <a:t>Ad van den Brandt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4" descr="http://040energie.nl/wp040/wp-content/uploads/2013/12/copy-copy-copy-040energie_logo-e138721177631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672"/>
            <a:ext cx="3982010" cy="17281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2" name="Picture 4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09120"/>
            <a:ext cx="1830388" cy="156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Stappenplan warmtepompen van 040energie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nl-NL" sz="7200" dirty="0"/>
              <a:t>Stap 1a: Kennis vergaren: inlezen/ informatieavond bijwonen (</a:t>
            </a:r>
            <a:r>
              <a:rPr lang="nl-NL" sz="7200" dirty="0">
                <a:hlinkClick r:id="rId2"/>
              </a:rPr>
              <a:t>warmtepomp informatie</a:t>
            </a:r>
            <a:r>
              <a:rPr lang="nl-NL" sz="7200" dirty="0"/>
              <a:t>). Stap 1b: Neem ook de vragenlijst van stap 1b in de volgende slides eens  door om een eerste idee te krijgen of je huis geschikt is.</a:t>
            </a:r>
          </a:p>
          <a:p>
            <a:pPr lvl="1"/>
            <a:endParaRPr lang="nl-NL" sz="7200" dirty="0"/>
          </a:p>
          <a:p>
            <a:pPr lvl="1"/>
            <a:r>
              <a:rPr lang="nl-NL" sz="7200" dirty="0"/>
              <a:t>Stap 2: </a:t>
            </a:r>
            <a:r>
              <a:rPr lang="nl-NL" sz="7200" dirty="0">
                <a:hlinkClick r:id="rId3"/>
              </a:rPr>
              <a:t>quickscan</a:t>
            </a:r>
            <a:r>
              <a:rPr lang="nl-NL" sz="7200" dirty="0"/>
              <a:t> aanvragen: Je krijgt dan eerst een vragenlijst op basis waarvan een inschatting gemaakt wordt of, en zo ja welke warmtepomp(en) geschikt zouden kunnen zijn.</a:t>
            </a:r>
          </a:p>
          <a:p>
            <a:pPr lvl="1"/>
            <a:endParaRPr lang="nl-NL" sz="7200" dirty="0"/>
          </a:p>
          <a:p>
            <a:pPr lvl="1"/>
            <a:r>
              <a:rPr lang="nl-NL" sz="7200" dirty="0"/>
              <a:t>Stap 3: Ontvang quickscan rapport met voorstel voor warmtepomp.</a:t>
            </a:r>
            <a:br>
              <a:rPr lang="nl-NL" sz="7200" dirty="0"/>
            </a:br>
            <a:endParaRPr lang="nl-NL" sz="7200" dirty="0"/>
          </a:p>
          <a:p>
            <a:pPr lvl="1"/>
            <a:r>
              <a:rPr lang="nl-NL" sz="7200" dirty="0"/>
              <a:t>Stap 4: Schouw laten uitvoeren.</a:t>
            </a:r>
          </a:p>
          <a:p>
            <a:pPr lvl="1"/>
            <a:endParaRPr lang="nl-NL" sz="7200" dirty="0"/>
          </a:p>
          <a:p>
            <a:pPr lvl="1"/>
            <a:r>
              <a:rPr lang="nl-NL" sz="7200" dirty="0"/>
              <a:t>Stap 5: Maak keuze installateur.</a:t>
            </a:r>
            <a:br>
              <a:rPr lang="nl-NL" sz="7200" dirty="0"/>
            </a:br>
            <a:endParaRPr lang="nl-NL" sz="7200" dirty="0"/>
          </a:p>
          <a:p>
            <a:pPr lvl="1"/>
            <a:r>
              <a:rPr lang="nl-NL" sz="7200" dirty="0"/>
              <a:t>Stap 6: Ontvang offerte.</a:t>
            </a:r>
          </a:p>
          <a:p>
            <a:pPr lvl="1"/>
            <a:endParaRPr lang="nl-NL" sz="7200" dirty="0"/>
          </a:p>
          <a:p>
            <a:pPr lvl="1"/>
            <a:r>
              <a:rPr lang="nl-NL" sz="7200" dirty="0"/>
              <a:t>Stap 7: Installatie.</a:t>
            </a:r>
            <a:br>
              <a:rPr lang="nl-NL" sz="7200" dirty="0"/>
            </a:br>
            <a:endParaRPr lang="nl-NL" sz="7200" dirty="0"/>
          </a:p>
          <a:p>
            <a:pPr lvl="1"/>
            <a:r>
              <a:rPr lang="nl-NL" sz="7200" dirty="0"/>
              <a:t>Stap 8: Nazorg: is alles naar wens?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Stap 1a: Kennis vergaren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122" t="13406" r="37679" b="42228"/>
          <a:stretch>
            <a:fillRect/>
          </a:stretch>
        </p:blipFill>
        <p:spPr bwMode="auto">
          <a:xfrm>
            <a:off x="2411760" y="3762259"/>
            <a:ext cx="3600400" cy="2310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339752" y="3284984"/>
            <a:ext cx="385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Zie website 040energie voor meer info:</a:t>
            </a:r>
          </a:p>
        </p:txBody>
      </p:sp>
      <p:sp>
        <p:nvSpPr>
          <p:cNvPr id="6" name="Rechthoek 5"/>
          <p:cNvSpPr/>
          <p:nvPr/>
        </p:nvSpPr>
        <p:spPr>
          <a:xfrm>
            <a:off x="2123728" y="3140968"/>
            <a:ext cx="4176464" cy="3096344"/>
          </a:xfrm>
          <a:prstGeom prst="rect">
            <a:avLst/>
          </a:prstGeom>
          <a:solidFill>
            <a:srgbClr val="92D05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8" name="Picture 4" descr="http://040energie.nl/wp040/wp-content/uploads/2013/12/copy-copy-copy-040energie_logo-e138721177631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84984"/>
            <a:ext cx="1080120" cy="4687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Inlezen/ informatieavond bijwonen   (</a:t>
            </a:r>
            <a:r>
              <a:rPr lang="nl-NL" dirty="0">
                <a:hlinkClick r:id="rId5"/>
              </a:rPr>
              <a:t>warmtepomp informatie</a:t>
            </a:r>
            <a:r>
              <a:rPr lang="nl-NL" dirty="0"/>
              <a:t>).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1b: vragenlijst om vast te stellen of huis mogelijk geschikt is voor warmtepomp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Huis niet </a:t>
            </a:r>
            <a:r>
              <a:rPr lang="nl-NL" dirty="0" err="1"/>
              <a:t>geisoleerd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Dan verdient een investering in isolatie zich waarschijnlijk sneller terug (en je kunt dan volstaan met een kleinere/ goedkopere warmtepomp).</a:t>
            </a:r>
          </a:p>
          <a:p>
            <a:r>
              <a:rPr lang="nl-NL" dirty="0"/>
              <a:t>Is je CV ketel toe aan vervanging?</a:t>
            </a:r>
          </a:p>
          <a:p>
            <a:pPr lvl="1"/>
            <a:r>
              <a:rPr lang="nl-NL" dirty="0"/>
              <a:t>Dan is dit een gunstig moment om over te stappen op een (</a:t>
            </a:r>
            <a:r>
              <a:rPr lang="nl-NL" dirty="0" err="1"/>
              <a:t>all</a:t>
            </a:r>
            <a:r>
              <a:rPr lang="nl-NL" dirty="0"/>
              <a:t> electric) warmtepomp.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7021" t="24926" r="30029" b="49874"/>
          <a:stretch>
            <a:fillRect/>
          </a:stretch>
        </p:blipFill>
        <p:spPr bwMode="auto">
          <a:xfrm>
            <a:off x="5580112" y="1412776"/>
            <a:ext cx="3384376" cy="23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1521" t="25646" r="25529" b="49154"/>
          <a:stretch>
            <a:fillRect/>
          </a:stretch>
        </p:blipFill>
        <p:spPr bwMode="auto">
          <a:xfrm>
            <a:off x="5580112" y="4221088"/>
            <a:ext cx="3384376" cy="23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22992</TotalTime>
  <Words>1186</Words>
  <Application>Microsoft Office PowerPoint</Application>
  <PresentationFormat>Diavoorstelling (4:3)</PresentationFormat>
  <Paragraphs>156</Paragraphs>
  <Slides>24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PowerPoint-presentatie</vt:lpstr>
      <vt:lpstr>Agenda Informatieavond</vt:lpstr>
      <vt:lpstr>Introductie 040energie</vt:lpstr>
      <vt:lpstr>PowerPoint-presentatie</vt:lpstr>
      <vt:lpstr>PowerPoint-presentatie</vt:lpstr>
      <vt:lpstr>Warmtepompen stappenplan</vt:lpstr>
      <vt:lpstr>Stappenplan warmtepompen van 040energie</vt:lpstr>
      <vt:lpstr>Stap 1a: Kennis vergaren</vt:lpstr>
      <vt:lpstr>Stap 1b: vragenlijst om vast te stellen of huis mogelijk geschikt is voor warmtepomp</vt:lpstr>
      <vt:lpstr>Stap 1b: vragenlijst om vast te stellen of huis mogelijk geschikt is voor warmtepomp</vt:lpstr>
      <vt:lpstr>Stap 1b: vragenlijst om vast te stellen of huis mogelijk geschikt is voor warmtepomp</vt:lpstr>
      <vt:lpstr>Stap 1b: vragenlijst om vast te stellen of huis mogelijk geschikt is voor warmtepomp</vt:lpstr>
      <vt:lpstr>Stap 1b: vragenlijst om vast te stellen of huis mogelijk geschikt is voor warmtepomp</vt:lpstr>
      <vt:lpstr>Stap 2: Quickscan aanvragen</vt:lpstr>
      <vt:lpstr>Stap 3: Ontvang quickscan rapport met indicatie van een of enkele opties</vt:lpstr>
      <vt:lpstr>Stap 3b: Ontvang quickscan rapport: voorbeeld van rapport</vt:lpstr>
      <vt:lpstr>Stap 3c: Ontvang quickscan rapport: voorbeeld van rapport</vt:lpstr>
      <vt:lpstr>Stap 4: Schouw laten uitvoeren</vt:lpstr>
      <vt:lpstr>Stap 5: Maak keuze installateur</vt:lpstr>
      <vt:lpstr>Stap 6 en 7: Ontvang offerte en installatie</vt:lpstr>
      <vt:lpstr>Stap 8: Nazorg</vt:lpstr>
      <vt:lpstr>PowerPoint-presentatie</vt:lpstr>
      <vt:lpstr>Tot slot</vt:lpstr>
      <vt:lpstr>Bedankt voor jullie belangstelling!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Warmtepompen</dc:title>
  <dc:creator>Peter Verscharen</dc:creator>
  <cp:lastModifiedBy>Barbara</cp:lastModifiedBy>
  <cp:revision>92</cp:revision>
  <dcterms:created xsi:type="dcterms:W3CDTF">2017-04-04T07:34:57Z</dcterms:created>
  <dcterms:modified xsi:type="dcterms:W3CDTF">2018-10-24T15:50:44Z</dcterms:modified>
</cp:coreProperties>
</file>