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4" r:id="rId2"/>
    <p:sldId id="257" r:id="rId3"/>
    <p:sldId id="375" r:id="rId4"/>
    <p:sldId id="421" r:id="rId5"/>
    <p:sldId id="306" r:id="rId6"/>
    <p:sldId id="383" r:id="rId7"/>
    <p:sldId id="420" r:id="rId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385D8A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9" autoAdjust="0"/>
  </p:normalViewPr>
  <p:slideViewPr>
    <p:cSldViewPr>
      <p:cViewPr>
        <p:scale>
          <a:sx n="44" d="100"/>
          <a:sy n="44" d="100"/>
        </p:scale>
        <p:origin x="-1668" y="-72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0ED37-DA94-488B-BAB9-E6B0ABF3B74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B1B9E1-4554-4626-B065-7C290BF0B77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91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44024FE6-C1E8-4EC6-B9F0-3063EE69D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379CB97F-EDF5-4B5D-A3CD-6F8761399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Eigen introductie.</a:t>
            </a:r>
          </a:p>
          <a:p>
            <a:endParaRPr lang="nl-NL" altLang="en-US"/>
          </a:p>
          <a:p>
            <a:r>
              <a:rPr lang="nl-NL" altLang="en-US"/>
              <a:t>Bedoeling van de avond.</a:t>
            </a:r>
          </a:p>
          <a:p>
            <a:endParaRPr lang="nl-NL" altLang="en-US"/>
          </a:p>
          <a:p>
            <a:r>
              <a:rPr lang="nl-NL" altLang="en-US"/>
              <a:t>Mensen informatie verschaffen over zonnepanelen op eigen dak in het algemeen en de zonnepanelenactie van 040energie.</a:t>
            </a:r>
          </a:p>
          <a:p>
            <a:r>
              <a:rPr lang="nl-NL" altLang="en-US"/>
              <a:t>Ook doen we een korte vergelijking met de gemeenteactie “De Groene Zone” en met zonnepark Welschap.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D15D3773-2A51-4923-BCA5-89331B35D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934C1A-9F9C-4D39-B1F6-4551656CB47E}" type="slidenum">
              <a:rPr lang="en-US" altLang="nl-NL" smtClean="0">
                <a:latin typeface="Calibri" panose="020F0502020204030204" pitchFamily="34" charset="0"/>
              </a:rPr>
              <a:pPr/>
              <a:t>1</a:t>
            </a:fld>
            <a:endParaRPr lang="en-US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9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Drie elementen samenvatten: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Je draagt bij aan een schonere wereld, voor onszelf en onze kinderen, en het is beregoed voor je portemonnee!</a:t>
            </a:r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F9270C-B8B4-4806-AEC9-F750A38DE1AB}" type="slidenum">
              <a:rPr lang="en-US" altLang="nl-NL">
                <a:latin typeface="Calibri" panose="020F0502020204030204" pitchFamily="34" charset="0"/>
              </a:rPr>
              <a:pPr/>
              <a:t>2</a:t>
            </a:fld>
            <a:endParaRPr lang="en-US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De punten doornemen,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Salderingsregeling</a:t>
            </a:r>
            <a:r>
              <a:rPr lang="nl-NL" altLang="nl-NL" dirty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Per dag wordt er NIET gesaldeerd, Eens per jaar met uw energiemaatschappij</a:t>
            </a:r>
            <a:br>
              <a:rPr lang="nl-NL" altLang="nl-NL" dirty="0"/>
            </a:br>
            <a:r>
              <a:rPr lang="nl-NL" altLang="nl-NL" dirty="0"/>
              <a:t>rekenvoorbeeld gebruiken</a:t>
            </a:r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6C3DE0-C059-4EE9-B628-0915A18277BD}" type="slidenum">
              <a:rPr lang="en-US" altLang="nl-NL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3615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="" xmlns:a16="http://schemas.microsoft.com/office/drawing/2014/main" id="{4D61FCD8-3858-42C6-A0BA-10F47614F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="" xmlns:a16="http://schemas.microsoft.com/office/drawing/2014/main" id="{DC9BE0E0-A29E-4BEA-9E7E-33B718FA6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nl-NL" altLang="nl-NL"/>
              <a:t>12 panelen 3000 kWh: </a:t>
            </a:r>
            <a:r>
              <a:rPr lang="en-US" altLang="nl-NL" sz="2100">
                <a:sym typeface="Wingdings" panose="05000000000000000000" pitchFamily="2" charset="2"/>
              </a:rPr>
              <a:t>Dit is </a:t>
            </a:r>
            <a:r>
              <a:rPr lang="en-US" altLang="nl-NL" sz="2100"/>
              <a:t>75% van een gemiddeld huishouden </a:t>
            </a:r>
          </a:p>
          <a:p>
            <a:pPr marL="0" lvl="1"/>
            <a:r>
              <a:rPr lang="en-US" altLang="nl-NL" sz="2100"/>
              <a:t>Oriëntatie: hoeken dak en ligging huis relevant voor effectiviteit.</a:t>
            </a:r>
          </a:p>
          <a:p>
            <a:pPr marL="0" lvl="1"/>
            <a:r>
              <a:rPr lang="en-US" altLang="nl-NL" sz="2100"/>
              <a:t>Naar mate ongunstig dak, minder rendement panelen</a:t>
            </a:r>
          </a:p>
          <a:p>
            <a:pPr marL="0" lvl="1"/>
            <a:r>
              <a:rPr lang="en-US" altLang="nl-NL" sz="2100"/>
              <a:t>Schaduw: als panelen in serie staan en er treedt schaduw op één panel , is de gehele keten ‘minder’</a:t>
            </a:r>
          </a:p>
          <a:p>
            <a:pPr marL="0" lvl="1"/>
            <a:r>
              <a:rPr lang="en-US" altLang="nl-NL" sz="2100"/>
              <a:t>Deze opbrengstreductie voorkomt u door optimizers grotendeels (van het panel zelf)</a:t>
            </a:r>
            <a:endParaRPr lang="nl-NL" altLang="nl-NL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="" xmlns:a16="http://schemas.microsoft.com/office/drawing/2014/main" id="{E69B24E6-AB49-4920-B19F-67C49EF84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460EF-CD28-45CE-86AD-12641F50057F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U ziet het gehele proces wat u kunt doorlopen. Hiervan is een hand-out straks bij de uitgang, en ook in de communicatie een digitale versie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Belangrijkste stappen even verder inzoomen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Schouw resultaat,  u kunt dit gebruiken voor aanvragen offerte, bij onze partner ook bij derden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84128C-E553-4856-ABAF-61113CB0A7EE}" type="slidenum">
              <a:rPr lang="en-US" altLang="nl-NL">
                <a:latin typeface="Calibri" panose="020F0502020204030204" pitchFamily="34" charset="0"/>
              </a:rPr>
              <a:pPr/>
              <a:t>5</a:t>
            </a:fld>
            <a:endParaRPr lang="en-US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59864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63" y="6311900"/>
            <a:ext cx="425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2" descr="C:\Users\Marnix\Documents\My Dropbox\040Energie\presentatie\huisstijl en logo\040energie_header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6238875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16463" y="6384925"/>
            <a:ext cx="431800" cy="304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A365236-ACCE-4F0F-9D4C-14D9EF5BF338}" type="slidenum">
              <a:rPr lang="en-US" altLang="nl-NL" sz="1400">
                <a:solidFill>
                  <a:srgbClr val="604A7B"/>
                </a:solidFill>
                <a:latin typeface="Calibri" panose="020F0502020204030204" pitchFamily="34" charset="0"/>
              </a:rPr>
              <a:pPr algn="ctr" eaLnBrk="1" hangingPunct="1"/>
              <a:t>‹nr.›</a:t>
            </a:fld>
            <a:endParaRPr lang="en-US" altLang="nl-NL" sz="1400">
              <a:solidFill>
                <a:srgbClr val="604A7B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04A7B"/>
          </a:solidFill>
          <a:latin typeface="Calibri" panose="020F0502020204030204" pitchFamily="34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  <a:cs typeface="Times New Roman" pitchFamily="18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04863" indent="-34766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604A7B"/>
          </a:solidFill>
          <a:latin typeface="Calibri" panose="020F0502020204030204" pitchFamily="34" charset="0"/>
          <a:ea typeface="+mn-ea"/>
          <a:cs typeface="+mn-cs"/>
        </a:defRPr>
      </a:lvl2pPr>
      <a:lvl3pPr marL="1252538" indent="-338138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00B05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040energie.nl/040zon/quicksc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040energie.nl/040zon/schou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groenezone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xmlns="" id="{EEA17360-06C7-4EAD-B11B-41C4A3F2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91238"/>
            <a:ext cx="55435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fbeelding 2">
            <a:extLst>
              <a:ext uri="{FF2B5EF4-FFF2-40B4-BE49-F238E27FC236}">
                <a16:creationId xmlns:a16="http://schemas.microsoft.com/office/drawing/2014/main" xmlns="" id="{CCFAC77C-49F6-40F5-A4EC-6078346E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6414" r="4211" b="17957"/>
          <a:stretch>
            <a:fillRect/>
          </a:stretch>
        </p:blipFill>
        <p:spPr bwMode="auto">
          <a:xfrm>
            <a:off x="1122363" y="292100"/>
            <a:ext cx="6999287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vak 1">
            <a:extLst>
              <a:ext uri="{FF2B5EF4-FFF2-40B4-BE49-F238E27FC236}">
                <a16:creationId xmlns:a16="http://schemas.microsoft.com/office/drawing/2014/main" xmlns="" id="{E9FD8081-B385-48B5-858C-A8FB12F7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633413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>
                <a:solidFill>
                  <a:srgbClr val="00B05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  <a:latin typeface="Arial" panose="020B0604020202020204" pitchFamily="34" charset="0"/>
              </a:rPr>
              <a:t>op eigen dak</a:t>
            </a:r>
          </a:p>
        </p:txBody>
      </p:sp>
    </p:spTree>
    <p:extLst>
      <p:ext uri="{BB962C8B-B14F-4D97-AF65-F5344CB8AC3E}">
        <p14:creationId xmlns:p14="http://schemas.microsoft.com/office/powerpoint/2010/main" val="7453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2925"/>
            <a:ext cx="5986462" cy="11572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altLang="nl-NL" dirty="0"/>
              <a:t>Zonnepanelen: waarom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55788"/>
            <a:ext cx="68516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sz="1800" b="1" dirty="0">
                <a:solidFill>
                  <a:srgbClr val="FFC000"/>
                </a:solidFill>
              </a:rPr>
              <a:t>Duurzame investering:</a:t>
            </a:r>
            <a:r>
              <a:rPr lang="nl-NL" sz="1800" dirty="0"/>
              <a:t> </a:t>
            </a:r>
            <a:br>
              <a:rPr lang="nl-NL" sz="1800" dirty="0"/>
            </a:br>
            <a:r>
              <a:rPr lang="nl-NL" sz="1800" dirty="0"/>
              <a:t>Leveren 10x meer energie op dan gebruikt voor de fabricage.</a:t>
            </a:r>
            <a:br>
              <a:rPr lang="nl-NL" sz="1800" dirty="0"/>
            </a:br>
            <a:r>
              <a:rPr lang="nl-NL" sz="1800" dirty="0"/>
              <a:t>Energieopwekking zonder de eindige voorraden grondstoffen op te gebruiken.</a:t>
            </a:r>
            <a:br>
              <a:rPr lang="nl-NL" sz="1800" dirty="0"/>
            </a:br>
            <a:endParaRPr lang="nl-NL" sz="1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sz="1800" b="1" dirty="0">
                <a:solidFill>
                  <a:srgbClr val="00B050"/>
                </a:solidFill>
              </a:rPr>
              <a:t>Betaalbaar:</a:t>
            </a:r>
            <a:r>
              <a:rPr lang="nl-NL" sz="1800" dirty="0">
                <a:solidFill>
                  <a:srgbClr val="00B050"/>
                </a:solidFill>
              </a:rPr>
              <a:t/>
            </a:r>
            <a:br>
              <a:rPr lang="nl-NL" sz="1800" dirty="0">
                <a:solidFill>
                  <a:srgbClr val="00B050"/>
                </a:solidFill>
              </a:rPr>
            </a:br>
            <a:r>
              <a:rPr lang="nl-NL" sz="1800" dirty="0">
                <a:latin typeface="+mn-lt"/>
              </a:rPr>
              <a:t>Tussen 6 en 9  jaar terugverdientijd (afhankelijk van ligging dak) door besparing op uw energierekening.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Over langere termijn bezien een rendement in de orde van 10% </a:t>
            </a:r>
            <a:br>
              <a:rPr lang="nl-NL" sz="1800" dirty="0">
                <a:latin typeface="+mn-lt"/>
              </a:rPr>
            </a:br>
            <a:endParaRPr lang="nl-NL" sz="1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sz="1800" b="1" dirty="0">
                <a:solidFill>
                  <a:schemeClr val="accent4">
                    <a:lumMod val="75000"/>
                  </a:schemeClr>
                </a:solidFill>
              </a:rPr>
              <a:t>Lokaal te realiseren:</a:t>
            </a:r>
            <a:br>
              <a:rPr lang="nl-NL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nl-NL" sz="1800" dirty="0"/>
              <a:t>Op je eigen dak in je eigen stad.</a:t>
            </a:r>
            <a:endParaRPr lang="en-US" sz="1800" dirty="0"/>
          </a:p>
        </p:txBody>
      </p:sp>
      <p:pic>
        <p:nvPicPr>
          <p:cNvPr id="5124" name="Picture 2" descr="http://www.beheerpaneel.nl/include/imgResize.php?location=../user/domeinwinkel/gfx/boom.jpg&amp;width=310&amp;height=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upload.wikimedia.org/wikipedia/commons/thumb/b/be/Euro_banknotes.png/240px-Euro_bankno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68688"/>
            <a:ext cx="1079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s://zelf.nl/img/icon-opstal-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17" y="4725144"/>
            <a:ext cx="10350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5986462" cy="11572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Hoe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werken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zonnepanelen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7500" y="1484784"/>
            <a:ext cx="3318396" cy="4247679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/>
              <a:t>Een zonnepaneel maakt gelijkstroom van zonlicht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/>
              <a:t>Van gelijkstroom maakt de omvormer netstroom (wisselstroom)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/>
              <a:t>De omvormer is aangesloten in de meterkast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/>
              <a:t>De opgewekte stroom wordt in huis verbruikt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nl-NL" sz="1600" b="1" dirty="0"/>
              <a:t>	OF  (teveel)</a:t>
            </a:r>
            <a:endParaRPr lang="nl-NL" sz="16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/>
              <a:t>teruggeleverd aan het net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tx1"/>
                </a:solidFill>
              </a:rPr>
              <a:t>De meter draait terug</a:t>
            </a:r>
            <a:r>
              <a:rPr lang="nl-NL" sz="1400" dirty="0">
                <a:solidFill>
                  <a:schemeClr val="tx1"/>
                </a:solidFill>
              </a:rPr>
              <a:t/>
            </a:r>
            <a:br>
              <a:rPr lang="nl-NL" sz="1400" dirty="0">
                <a:solidFill>
                  <a:schemeClr val="tx1"/>
                </a:solidFill>
              </a:rPr>
            </a:br>
            <a:r>
              <a:rPr lang="nl-NL" sz="1400" dirty="0"/>
              <a:t/>
            </a:r>
            <a:br>
              <a:rPr lang="nl-NL" sz="1400" dirty="0"/>
            </a:br>
            <a:endParaRPr lang="nl-NL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8" name="Content Placeholder 5" descr="HoeWerkenZonnepanel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1880" y="908720"/>
            <a:ext cx="5330010" cy="4248472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505127" y="5229200"/>
            <a:ext cx="316865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nl-NL">
                <a:latin typeface="Calibri" pitchFamily="34" charset="0"/>
              </a:rPr>
              <a:t>Gebruik/ jaar:	  3000 kWh</a:t>
            </a:r>
          </a:p>
          <a:p>
            <a:pPr eaLnBrk="1" hangingPunct="1"/>
            <a:r>
              <a:rPr lang="en-US" altLang="nl-NL">
                <a:latin typeface="Calibri" pitchFamily="34" charset="0"/>
              </a:rPr>
              <a:t>Zelf opgewekt: 	</a:t>
            </a:r>
            <a:r>
              <a:rPr lang="en-US" altLang="nl-NL" u="sng">
                <a:latin typeface="Calibri" pitchFamily="34" charset="0"/>
              </a:rPr>
              <a:t>- 2000 kWh</a:t>
            </a:r>
          </a:p>
          <a:p>
            <a:pPr eaLnBrk="1" hangingPunct="1"/>
            <a:r>
              <a:rPr lang="en-US" altLang="nl-NL">
                <a:latin typeface="Calibri" pitchFamily="34" charset="0"/>
              </a:rPr>
              <a:t>Af te rekenen:	   1000 kWh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96815" y="5229200"/>
            <a:ext cx="2663825" cy="36830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De salderingsregeling:</a:t>
            </a:r>
            <a:endParaRPr lang="nl-NL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9503" y="5661248"/>
            <a:ext cx="22677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Jaarafrekening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45487" y="5949280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2AED12-AAD1-455C-A971-7C0219E581CC}"/>
              </a:ext>
            </a:extLst>
          </p:cNvPr>
          <p:cNvSpPr txBox="1"/>
          <p:nvPr/>
        </p:nvSpPr>
        <p:spPr>
          <a:xfrm>
            <a:off x="683568" y="5775647"/>
            <a:ext cx="26770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Per 2021 komt er een nieuwe regeling; wat minder gunstig</a:t>
            </a:r>
          </a:p>
        </p:txBody>
      </p:sp>
    </p:spTree>
    <p:extLst>
      <p:ext uri="{BB962C8B-B14F-4D97-AF65-F5344CB8AC3E}">
        <p14:creationId xmlns:p14="http://schemas.microsoft.com/office/powerpoint/2010/main" val="5505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7A61D-4CB2-46A4-BE46-E0541711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52513"/>
            <a:ext cx="6650496" cy="8679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Zonnepanelen: opbrengst &amp; financiën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943CC-9E5F-4A38-BBFD-F0C9B284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906192"/>
            <a:ext cx="4632722" cy="3693319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800" dirty="0"/>
              <a:t>12 panelen leveren zo’n 3200 kWh/jaar</a:t>
            </a:r>
            <a:r>
              <a:rPr lang="nl-NL" sz="1800" dirty="0">
                <a:sym typeface="Wingdings" pitchFamily="2" charset="2"/>
              </a:rPr>
              <a:t> elektriciteit </a:t>
            </a:r>
            <a:br>
              <a:rPr lang="nl-NL" sz="1800" dirty="0">
                <a:sym typeface="Wingdings" pitchFamily="2" charset="2"/>
              </a:rPr>
            </a:br>
            <a:r>
              <a:rPr lang="nl-NL" sz="1800" dirty="0">
                <a:sym typeface="Wingdings" pitchFamily="2" charset="2"/>
              </a:rPr>
              <a:t>(tegen 20 cent/kWh is dat </a:t>
            </a:r>
            <a:r>
              <a:rPr lang="nl-NL" sz="1800" dirty="0">
                <a:latin typeface="Calibri"/>
                <a:sym typeface="Wingdings" pitchFamily="2" charset="2"/>
              </a:rPr>
              <a:t>€ 64</a:t>
            </a:r>
            <a:r>
              <a:rPr lang="nl-NL" sz="1800" dirty="0">
                <a:sym typeface="Wingdings" pitchFamily="2" charset="2"/>
              </a:rPr>
              <a:t>0):</a:t>
            </a:r>
          </a:p>
          <a:p>
            <a:pPr marL="429816" lvl="1" indent="-128588" eaLnBrk="1" fontAlgn="auto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nl-NL" sz="1725" dirty="0"/>
              <a:t>Benodigd dakoppervlak circa 6 x 3,5 m</a:t>
            </a:r>
          </a:p>
          <a:p>
            <a:pPr marL="429816" lvl="1" indent="-128588" eaLnBrk="1" fontAlgn="auto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nl-NL" altLang="nl-NL" sz="1725" dirty="0"/>
              <a:t>Kosten: Ruwweg € 3650 excl. BTW voor 12 panelen (BTW krijg je terug ).</a:t>
            </a:r>
          </a:p>
          <a:p>
            <a:pPr marL="429816" lvl="1" indent="-128588" eaLnBrk="1" fontAlgn="auto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nl-NL" altLang="nl-NL" sz="1800" dirty="0">
                <a:solidFill>
                  <a:schemeClr val="tx1"/>
                </a:solidFill>
              </a:rPr>
              <a:t>De terugverdientijd is dan 5,7 jaar.</a:t>
            </a:r>
            <a:endParaRPr lang="nl-NL" altLang="nl-NL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800" dirty="0"/>
              <a:t>Opbrengst is afhankelijk van oriëntatie dak: </a:t>
            </a:r>
          </a:p>
          <a:p>
            <a:pPr marL="429816" lvl="1" indent="-1285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725" dirty="0"/>
              <a:t>Zuid ligging, dakhelling 35° is optimaal (100%).</a:t>
            </a:r>
          </a:p>
          <a:p>
            <a:pPr marL="429816" lvl="1" indent="-1285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725" dirty="0"/>
              <a:t>Tussen ZO/ZW, dakhelling 10–60° of plat dak is goed (&gt;90% opbrengst t.o.v. Zuid ligging).</a:t>
            </a:r>
          </a:p>
          <a:p>
            <a:pPr marL="429816" lvl="1" indent="-128588" eaLnBrk="1" fontAlgn="auto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nl-NL" sz="1725" dirty="0"/>
              <a:t>Oost of West, dakhelling 40° is “redelijk” (&gt;80%).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800" dirty="0"/>
              <a:t>Schaduw kost een deel van de opbrengst:</a:t>
            </a:r>
          </a:p>
          <a:p>
            <a:pPr marL="429816" lvl="1" indent="-1285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725" dirty="0"/>
              <a:t>Bij panelen in serie wordt de opbrengst van alle panelen gereduceerd tot de lagere opbrengst van het paneel met de meeste schaduw.</a:t>
            </a:r>
          </a:p>
          <a:p>
            <a:pPr marL="429816" lvl="1" indent="-128588" eaLnBrk="1" fontAlgn="auto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nl-NL" sz="1725" dirty="0">
                <a:solidFill>
                  <a:schemeClr val="accent4">
                    <a:lumMod val="75000"/>
                  </a:schemeClr>
                </a:solidFill>
              </a:rPr>
              <a:t>Bij toepassing van optimizers  (met Solar </a:t>
            </a:r>
            <a:r>
              <a:rPr lang="nl-NL" sz="1725" dirty="0" err="1">
                <a:solidFill>
                  <a:schemeClr val="accent4">
                    <a:lumMod val="75000"/>
                  </a:schemeClr>
                </a:solidFill>
              </a:rPr>
              <a:t>Edge</a:t>
            </a:r>
            <a:r>
              <a:rPr lang="nl-NL" sz="1725" dirty="0">
                <a:solidFill>
                  <a:schemeClr val="accent4">
                    <a:lumMod val="75000"/>
                  </a:schemeClr>
                </a:solidFill>
              </a:rPr>
              <a:t> omvormer) wordt de opbrengst van de panelen in de zon niet gereduceerd door panelen die last hebben van schaduw.</a:t>
            </a:r>
          </a:p>
        </p:txBody>
      </p:sp>
      <p:pic>
        <p:nvPicPr>
          <p:cNvPr id="22532" name="Picture 2" descr="http://www.elektronica-shop.nl/contents/media/l_114500.jpg">
            <a:extLst>
              <a:ext uri="{FF2B5EF4-FFF2-40B4-BE49-F238E27FC236}">
                <a16:creationId xmlns="" xmlns:a16="http://schemas.microsoft.com/office/drawing/2014/main" id="{087BF919-E698-42CF-BC76-BE07640E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2025253"/>
            <a:ext cx="59412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http://bestlifeaustralia.com.au/image/cache/data/Service/B-Solar-Panel-1000x1000.jpg">
            <a:extLst>
              <a:ext uri="{FF2B5EF4-FFF2-40B4-BE49-F238E27FC236}">
                <a16:creationId xmlns="" xmlns:a16="http://schemas.microsoft.com/office/drawing/2014/main" id="{8196A3CA-3422-440B-96DF-B3B4F5AA8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20" y="2078833"/>
            <a:ext cx="540544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C8171181-ACC5-4B8F-BD8F-D6707BE7B1B2}"/>
              </a:ext>
            </a:extLst>
          </p:cNvPr>
          <p:cNvSpPr/>
          <p:nvPr/>
        </p:nvSpPr>
        <p:spPr>
          <a:xfrm>
            <a:off x="6840141" y="2187180"/>
            <a:ext cx="270272" cy="215503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535" name="Picture 8" descr="http://www.bespaarbazaar.nl/kenniscentrum/wp-content/uploads/2013/06/schaduw-op-zonnepanelen.jpg">
            <a:extLst>
              <a:ext uri="{FF2B5EF4-FFF2-40B4-BE49-F238E27FC236}">
                <a16:creationId xmlns="" xmlns:a16="http://schemas.microsoft.com/office/drawing/2014/main" id="{C3D4D64C-EEB1-45FB-90D3-67F7FD4F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19" y="3752851"/>
            <a:ext cx="1529954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1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615237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800" dirty="0"/>
              <a:t>Ondersteuning door 040energie: </a:t>
            </a:r>
            <a:br>
              <a:rPr lang="nl-NL" altLang="nl-NL" sz="2800" dirty="0"/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7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stappen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plan</a:t>
            </a:r>
            <a:endParaRPr lang="en-GB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432800" cy="4464050"/>
          </a:xfrm>
        </p:spPr>
        <p:txBody>
          <a:bodyPr/>
          <a:lstStyle/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Informatieavond:  </a:t>
            </a:r>
            <a:r>
              <a:rPr lang="nl-NL" altLang="nl-NL" sz="1800" dirty="0">
                <a:cs typeface="Calibri" panose="020F0502020204030204" pitchFamily="34" charset="0"/>
              </a:rPr>
              <a:t>Uitleg van de belangrijkste zaken bij de overweging om zonnepanelen aan te schaffen.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 err="1">
                <a:solidFill>
                  <a:srgbClr val="00B050"/>
                </a:solidFill>
                <a:cs typeface="Calibri" panose="020F0502020204030204" pitchFamily="34" charset="0"/>
              </a:rPr>
              <a:t>Quickscan</a:t>
            </a:r>
            <a:r>
              <a:rPr lang="nl-NL" altLang="nl-NL" sz="1800" dirty="0">
                <a:cs typeface="Calibri" panose="020F0502020204030204" pitchFamily="34" charset="0"/>
              </a:rPr>
              <a:t> - </a:t>
            </a:r>
            <a:r>
              <a:rPr lang="nl-NL" altLang="nl-NL" sz="1800" dirty="0"/>
              <a:t>Snel een eerste beeld krijgen van wat zonnepanelen op je dak kunnen opleveren </a:t>
            </a:r>
            <a:r>
              <a:rPr lang="nl-NL" altLang="nl-NL" sz="1800" dirty="0">
                <a:cs typeface="Calibri" panose="020F0502020204030204" pitchFamily="34" charset="0"/>
              </a:rPr>
              <a:t>(gratis). </a:t>
            </a:r>
            <a:r>
              <a:rPr lang="nl-NL" altLang="nl-NL" sz="1800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altLang="nl-NL" sz="1800" dirty="0">
                <a:cs typeface="Calibri" panose="020F0502020204030204" pitchFamily="34" charset="0"/>
                <a:sym typeface="Wingdings" panose="05000000000000000000" pitchFamily="2" charset="2"/>
                <a:hlinkClick r:id="rId3"/>
              </a:rPr>
              <a:t>https://040energie.nl/040zon/quickscan</a:t>
            </a:r>
            <a:endParaRPr lang="nl-NL" altLang="nl-NL" sz="1800" dirty="0">
              <a:cs typeface="Calibri" panose="020F0502020204030204" pitchFamily="34" charset="0"/>
            </a:endParaRP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Schouw</a:t>
            </a:r>
            <a:r>
              <a:rPr lang="nl-NL" altLang="nl-NL" sz="1800" dirty="0">
                <a:cs typeface="Calibri" panose="020F0502020204030204" pitchFamily="34" charset="0"/>
              </a:rPr>
              <a:t> - maatwerkadvies, oplossingen vinden voor knelpunten (Kosten € 30 inclusief 3 jaar lidmaatschap). </a:t>
            </a:r>
            <a:r>
              <a:rPr lang="nl-NL" altLang="nl-NL" sz="1800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altLang="nl-NL" sz="1800" dirty="0"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https://040energie.nl/040zon/schouw</a:t>
            </a:r>
            <a:endParaRPr lang="nl-NL" altLang="nl-NL" sz="1800" dirty="0">
              <a:cs typeface="Calibri" panose="020F0502020204030204" pitchFamily="34" charset="0"/>
            </a:endParaRP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Offerte </a:t>
            </a:r>
            <a:r>
              <a:rPr lang="nl-NL" altLang="nl-NL" sz="1800" dirty="0">
                <a:cs typeface="Calibri" panose="020F0502020204030204" pitchFamily="34" charset="0"/>
              </a:rPr>
              <a:t>– van de geselecteerde installateur </a:t>
            </a:r>
            <a:r>
              <a:rPr lang="nl-NL" altLang="nl-NL" sz="1800" b="1" dirty="0">
                <a:cs typeface="Calibri" panose="020F0502020204030204" pitchFamily="34" charset="0"/>
              </a:rPr>
              <a:t>365zon</a:t>
            </a:r>
            <a:r>
              <a:rPr lang="nl-NL" altLang="nl-NL" sz="1800" dirty="0">
                <a:cs typeface="Calibri" panose="020F0502020204030204" pitchFamily="34" charset="0"/>
              </a:rPr>
              <a:t> (deze offerte is vrijblijvend)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Opdracht</a:t>
            </a:r>
            <a:r>
              <a:rPr lang="nl-NL" altLang="nl-NL" sz="1800" dirty="0">
                <a:cs typeface="Calibri" panose="020F0502020204030204" pitchFamily="34" charset="0"/>
              </a:rPr>
              <a:t> – U verstrekt zelf de opdracht aan de installateur.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Installatie</a:t>
            </a:r>
            <a:r>
              <a:rPr lang="nl-NL" altLang="nl-NL" sz="1800" dirty="0">
                <a:cs typeface="Calibri" panose="020F0502020204030204" pitchFamily="34" charset="0"/>
              </a:rPr>
              <a:t> – de installateur maakt een afspraak voor installatie. 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nl-NL" altLang="nl-NL" sz="1800" b="1" dirty="0">
                <a:solidFill>
                  <a:srgbClr val="00B050"/>
                </a:solidFill>
                <a:cs typeface="Calibri" panose="020F0502020204030204" pitchFamily="34" charset="0"/>
              </a:rPr>
              <a:t>Na installatie</a:t>
            </a:r>
            <a:r>
              <a:rPr lang="nl-NL" altLang="nl-NL" sz="1800" dirty="0">
                <a:cs typeface="Calibri" panose="020F0502020204030204" pitchFamily="34" charset="0"/>
              </a:rPr>
              <a:t> – U dient zich aan te melden bij netwerkbedrijf; procedure om BTW terug te krijgen in gang zetten; eventuele ‘nazorg’ als er nog vragen zijn.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BD5DD985-4156-431E-A58B-4E9878C6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Keuze zonnepanelen-opties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xmlns="" id="{9CCB11ED-EF72-493C-A072-B423BBD5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650"/>
            <a:ext cx="8293100" cy="4525963"/>
          </a:xfrm>
        </p:spPr>
        <p:txBody>
          <a:bodyPr/>
          <a:lstStyle/>
          <a:p>
            <a:r>
              <a:rPr lang="nl-NL" altLang="nl-NL" sz="2000" dirty="0"/>
              <a:t>Misschien toch aan de gemeenteactie </a:t>
            </a:r>
            <a:r>
              <a:rPr lang="nl-NL" altLang="nl-NL" sz="2000" dirty="0">
                <a:hlinkClick r:id="rId2"/>
              </a:rPr>
              <a:t>www.degroenezone.nl</a:t>
            </a:r>
            <a:r>
              <a:rPr lang="nl-NL" altLang="nl-NL" sz="2000" dirty="0"/>
              <a:t> mee te doen?</a:t>
            </a:r>
          </a:p>
          <a:p>
            <a:pPr marL="811213" lvl="1" indent="-363538">
              <a:buFont typeface="Calibri" panose="020F0502020204030204" pitchFamily="34" charset="0"/>
              <a:buAutoNum type="alphaLcParenR"/>
            </a:pPr>
            <a:r>
              <a:rPr lang="nl-NL" altLang="nl-NL" sz="2200" dirty="0">
                <a:sym typeface="Wingdings" panose="05000000000000000000" pitchFamily="2" charset="2"/>
              </a:rPr>
              <a:t>geld lenen en zo goed mogelijk ontzorgd worden  </a:t>
            </a:r>
            <a:r>
              <a:rPr lang="nl-NL" altLang="nl-NL" sz="2200" b="1" dirty="0" err="1">
                <a:sym typeface="Wingdings" panose="05000000000000000000" pitchFamily="2" charset="2"/>
              </a:rPr>
              <a:t>degroenzone</a:t>
            </a:r>
            <a:endParaRPr lang="nl-NL" altLang="nl-NL" sz="2200" b="1" dirty="0">
              <a:sym typeface="Wingdings" panose="05000000000000000000" pitchFamily="2" charset="2"/>
            </a:endParaRPr>
          </a:p>
          <a:p>
            <a:pPr marL="811213" lvl="1" indent="-363538">
              <a:buFont typeface="Calibri" panose="020F0502020204030204" pitchFamily="34" charset="0"/>
              <a:buAutoNum type="alphaLcParenR"/>
            </a:pPr>
            <a:r>
              <a:rPr lang="nl-NL" altLang="nl-NL" sz="2200" dirty="0">
                <a:sym typeface="Wingdings" panose="05000000000000000000" pitchFamily="2" charset="2"/>
              </a:rPr>
              <a:t>meer keus hebben, zo goedkoop mogelijk uit zijn  </a:t>
            </a:r>
            <a:r>
              <a:rPr lang="nl-NL" altLang="nl-NL" sz="2200" b="1" dirty="0">
                <a:sym typeface="Wingdings" panose="05000000000000000000" pitchFamily="2" charset="2"/>
              </a:rPr>
              <a:t>040energie/365zon</a:t>
            </a:r>
            <a:endParaRPr lang="nl-NL" altLang="nl-NL" sz="1800" dirty="0"/>
          </a:p>
          <a:p>
            <a:pPr lvl="2"/>
            <a:r>
              <a:rPr lang="nl-NL" altLang="nl-NL" sz="1800" dirty="0"/>
              <a:t>365zon via 040energhie is 7% (</a:t>
            </a:r>
            <a:r>
              <a:rPr lang="nl-NL" altLang="nl-NL" sz="1800" dirty="0" err="1"/>
              <a:t>solaredge</a:t>
            </a:r>
            <a:r>
              <a:rPr lang="nl-NL" altLang="nl-NL" sz="1800" dirty="0"/>
              <a:t>) tot 24% (serieomvormer) goedkoper dan </a:t>
            </a:r>
            <a:r>
              <a:rPr lang="nl-NL" altLang="nl-NL" sz="1800" dirty="0" err="1"/>
              <a:t>degroenezone</a:t>
            </a:r>
            <a:r>
              <a:rPr lang="nl-NL" altLang="nl-NL" sz="1800" dirty="0"/>
              <a:t> op vergelijkbare basis.</a:t>
            </a:r>
          </a:p>
        </p:txBody>
      </p:sp>
    </p:spTree>
    <p:extLst>
      <p:ext uri="{BB962C8B-B14F-4D97-AF65-F5344CB8AC3E}">
        <p14:creationId xmlns:p14="http://schemas.microsoft.com/office/powerpoint/2010/main" val="195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xmlns="" id="{886DFE07-99C9-444F-9562-5406EBBE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1238"/>
            <a:ext cx="55435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Afbeelding 2">
            <a:extLst>
              <a:ext uri="{FF2B5EF4-FFF2-40B4-BE49-F238E27FC236}">
                <a16:creationId xmlns:a16="http://schemas.microsoft.com/office/drawing/2014/main" xmlns="" id="{1615F25F-9CA1-4BAD-8B1B-DA23461B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5953" r="4211" b="17958"/>
          <a:stretch>
            <a:fillRect/>
          </a:stretch>
        </p:blipFill>
        <p:spPr bwMode="auto">
          <a:xfrm>
            <a:off x="684213" y="549275"/>
            <a:ext cx="8001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4-puntige ster 4">
            <a:extLst>
              <a:ext uri="{FF2B5EF4-FFF2-40B4-BE49-F238E27FC236}">
                <a16:creationId xmlns:a16="http://schemas.microsoft.com/office/drawing/2014/main" xmlns="" id="{E13F3250-1486-424E-B5D2-FEF6A6F95F9A}"/>
              </a:ext>
            </a:extLst>
          </p:cNvPr>
          <p:cNvSpPr/>
          <p:nvPr/>
        </p:nvSpPr>
        <p:spPr>
          <a:xfrm>
            <a:off x="323850" y="1404938"/>
            <a:ext cx="1584325" cy="144938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>
                <a:solidFill>
                  <a:schemeClr val="tx1"/>
                </a:solidFill>
              </a:rPr>
              <a:t>Doet U mee?</a:t>
            </a:r>
          </a:p>
        </p:txBody>
      </p:sp>
    </p:spTree>
    <p:extLst>
      <p:ext uri="{BB962C8B-B14F-4D97-AF65-F5344CB8AC3E}">
        <p14:creationId xmlns:p14="http://schemas.microsoft.com/office/powerpoint/2010/main" val="3660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10139</TotalTime>
  <Words>471</Words>
  <Application>Microsoft Office PowerPoint</Application>
  <PresentationFormat>Diavoorstelling (4:3)</PresentationFormat>
  <Paragraphs>70</Paragraphs>
  <Slides>7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 Theme</vt:lpstr>
      <vt:lpstr>PowerPoint-presentatie</vt:lpstr>
      <vt:lpstr>Zonnepanelen: waarom</vt:lpstr>
      <vt:lpstr>Hoe werken zonnepanelen?</vt:lpstr>
      <vt:lpstr>Zonnepanelen: opbrengst &amp; financiën</vt:lpstr>
      <vt:lpstr>Ondersteuning door 040energie:  7 stappen plan</vt:lpstr>
      <vt:lpstr>Keuze zonnepanelen-opties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Marnix</dc:creator>
  <cp:lastModifiedBy>Barbara</cp:lastModifiedBy>
  <cp:revision>452</cp:revision>
  <dcterms:created xsi:type="dcterms:W3CDTF">2014-10-13T20:55:40Z</dcterms:created>
  <dcterms:modified xsi:type="dcterms:W3CDTF">2018-10-23T17:45:02Z</dcterms:modified>
</cp:coreProperties>
</file>