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3" r:id="rId4"/>
    <p:sldId id="259" r:id="rId5"/>
    <p:sldId id="269" r:id="rId6"/>
    <p:sldId id="268" r:id="rId7"/>
    <p:sldId id="261" r:id="rId8"/>
    <p:sldId id="263" r:id="rId9"/>
    <p:sldId id="272" r:id="rId10"/>
    <p:sldId id="271" r:id="rId11"/>
    <p:sldId id="270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044" autoAdjust="0"/>
  </p:normalViewPr>
  <p:slideViewPr>
    <p:cSldViewPr snapToGrid="0">
      <p:cViewPr varScale="1">
        <p:scale>
          <a:sx n="67" d="100"/>
          <a:sy n="67" d="100"/>
        </p:scale>
        <p:origin x="-64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6A0EB-AAFA-4736-B4DD-187424218CEF}" type="datetimeFigureOut">
              <a:rPr lang="nl-NL" smtClean="0"/>
              <a:t>24-10-2018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5A6F-A5DB-4348-97F3-DB0FD62804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4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70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2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2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6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54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9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34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7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0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48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F25A-F866-4EFF-A7E1-57746DEED91D}" type="datetimeFigureOut">
              <a:rPr lang="de-DE" smtClean="0"/>
              <a:t>24.10.2018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B656-FCA5-49B3-8B6A-7BC006E6BD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7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2837"/>
          </a:xfrm>
        </p:spPr>
        <p:txBody>
          <a:bodyPr/>
          <a:lstStyle/>
          <a:p>
            <a:r>
              <a:rPr lang="nl-NL" b="1" dirty="0" smtClean="0"/>
              <a:t>Waarom een Warmtepomp?</a:t>
            </a:r>
            <a:endParaRPr lang="de-DE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872510"/>
            <a:ext cx="9144000" cy="2900218"/>
          </a:xfrm>
        </p:spPr>
        <p:txBody>
          <a:bodyPr>
            <a:normAutofit fontScale="25000" lnSpcReduction="20000"/>
          </a:bodyPr>
          <a:lstStyle/>
          <a:p>
            <a:r>
              <a:rPr lang="nl-NL" sz="12800" dirty="0" smtClean="0"/>
              <a:t>Rob van Kordelaar</a:t>
            </a:r>
          </a:p>
          <a:p>
            <a:endParaRPr lang="nl-NL" dirty="0" smtClean="0"/>
          </a:p>
          <a:p>
            <a:r>
              <a:rPr lang="nl-NL" sz="8000" b="1" dirty="0" smtClean="0"/>
              <a:t>                                       </a:t>
            </a:r>
            <a:r>
              <a:rPr lang="nl-NL" sz="9600" b="1" dirty="0" smtClean="0"/>
              <a:t>Bijdrage aan schoner milieu door:</a:t>
            </a:r>
            <a:r>
              <a:rPr lang="nl-NL" sz="8000" dirty="0" smtClean="0"/>
              <a:t>								</a:t>
            </a:r>
            <a:r>
              <a:rPr lang="nl-NL" sz="6000" dirty="0" smtClean="0"/>
              <a:t>		</a:t>
            </a:r>
          </a:p>
          <a:p>
            <a:r>
              <a:rPr lang="nl-NL" sz="9600" dirty="0" smtClean="0"/>
              <a:t>-</a:t>
            </a:r>
            <a:r>
              <a:rPr lang="nl-NL" sz="9600" b="1" dirty="0" smtClean="0"/>
              <a:t>Vermindering</a:t>
            </a:r>
            <a:r>
              <a:rPr lang="nl-NL" sz="9600" dirty="0" smtClean="0"/>
              <a:t> gasverbruik</a:t>
            </a:r>
          </a:p>
          <a:p>
            <a:r>
              <a:rPr lang="nl-NL" sz="9600" dirty="0" smtClean="0"/>
              <a:t>-</a:t>
            </a:r>
            <a:r>
              <a:rPr lang="nl-NL" sz="9600" b="1" dirty="0" smtClean="0"/>
              <a:t>Vermindering</a:t>
            </a:r>
            <a:r>
              <a:rPr lang="nl-NL" sz="9600" dirty="0" smtClean="0"/>
              <a:t> CO-2 uitstoot</a:t>
            </a:r>
          </a:p>
          <a:p>
            <a:r>
              <a:rPr lang="nl-NL" sz="9600" dirty="0" smtClean="0"/>
              <a:t>-</a:t>
            </a:r>
            <a:r>
              <a:rPr lang="nl-NL" sz="9600" b="1" dirty="0" smtClean="0"/>
              <a:t>Optimaal</a:t>
            </a:r>
            <a:r>
              <a:rPr lang="nl-NL" sz="9600" dirty="0" smtClean="0"/>
              <a:t> gebruik overproductie elektrische energie van eigen zonnepanelen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69024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4678" y="211121"/>
            <a:ext cx="8470231" cy="1325563"/>
          </a:xfrm>
        </p:spPr>
        <p:txBody>
          <a:bodyPr/>
          <a:lstStyle/>
          <a:p>
            <a:r>
              <a:rPr lang="nl-NL" b="1" dirty="0" err="1" smtClean="0"/>
              <a:t>Intergas</a:t>
            </a:r>
            <a:r>
              <a:rPr lang="nl-NL" b="1" dirty="0" smtClean="0"/>
              <a:t> Hybride </a:t>
            </a:r>
            <a:r>
              <a:rPr lang="nl-NL" b="1" dirty="0" err="1" smtClean="0"/>
              <a:t>CV-ketel-binnendeel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4392" y="1918899"/>
            <a:ext cx="4235987" cy="3921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962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/>
              <a:t>Daikin</a:t>
            </a:r>
            <a:r>
              <a:rPr lang="nl-NL" b="1" dirty="0" smtClean="0"/>
              <a:t> </a:t>
            </a:r>
            <a:r>
              <a:rPr lang="nl-NL" b="1" dirty="0" err="1" smtClean="0"/>
              <a:t>Wp</a:t>
            </a:r>
            <a:r>
              <a:rPr lang="nl-NL" b="1" dirty="0" smtClean="0"/>
              <a:t> 5 kW buitendeel op </a:t>
            </a:r>
            <a:r>
              <a:rPr lang="nl-NL" b="1" dirty="0" err="1" smtClean="0"/>
              <a:t>garagedak</a:t>
            </a:r>
            <a:r>
              <a:rPr lang="nl-NL" b="1" dirty="0" smtClean="0"/>
              <a:t> 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8514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Zonnepanelen\Plaatsing zonnepanelen\P1030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447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6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0552" y="365125"/>
            <a:ext cx="8873247" cy="1325563"/>
          </a:xfrm>
        </p:spPr>
        <p:txBody>
          <a:bodyPr/>
          <a:lstStyle/>
          <a:p>
            <a:pPr marL="0" indent="0"/>
            <a:r>
              <a:rPr lang="nl-NL" dirty="0"/>
              <a:t>- </a:t>
            </a:r>
            <a:r>
              <a:rPr lang="nl-NL" b="1" dirty="0"/>
              <a:t>Vrijstaand huis, bouwjaar 1990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0043" y="1792524"/>
            <a:ext cx="9883708" cy="380341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     - </a:t>
            </a:r>
            <a:r>
              <a:rPr lang="nl-NL" dirty="0"/>
              <a:t>Goede isolatie, dubbel glas</a:t>
            </a:r>
          </a:p>
          <a:p>
            <a:pPr marL="0" indent="0">
              <a:buNone/>
            </a:pPr>
            <a:r>
              <a:rPr lang="nl-NL" dirty="0"/>
              <a:t>                 </a:t>
            </a:r>
            <a:r>
              <a:rPr lang="nl-NL" dirty="0" smtClean="0"/>
              <a:t> - </a:t>
            </a:r>
            <a:r>
              <a:rPr lang="nl-NL" i="1" dirty="0"/>
              <a:t>Nefit Combi-line </a:t>
            </a:r>
            <a:r>
              <a:rPr lang="nl-NL" i="1" dirty="0" err="1"/>
              <a:t>CV-ketel</a:t>
            </a:r>
            <a:r>
              <a:rPr lang="nl-NL" i="1" dirty="0"/>
              <a:t> </a:t>
            </a:r>
            <a:r>
              <a:rPr lang="nl-NL" dirty="0"/>
              <a:t>(2004)</a:t>
            </a:r>
          </a:p>
          <a:p>
            <a:pPr marL="0" indent="0">
              <a:buNone/>
            </a:pPr>
            <a:r>
              <a:rPr lang="nl-NL" dirty="0"/>
              <a:t>                 </a:t>
            </a:r>
            <a:r>
              <a:rPr lang="nl-NL" dirty="0" smtClean="0"/>
              <a:t> - </a:t>
            </a:r>
            <a:r>
              <a:rPr lang="nl-NL" dirty="0"/>
              <a:t>Thermostaatinstelling: 7.30u: 20*C; 16.30u: 21*C;                                           	</a:t>
            </a:r>
            <a:r>
              <a:rPr lang="nl-NL" dirty="0" smtClean="0"/>
              <a:t>          23.00u</a:t>
            </a:r>
            <a:r>
              <a:rPr lang="nl-NL" dirty="0"/>
              <a:t>: 19*C</a:t>
            </a:r>
          </a:p>
          <a:p>
            <a:pPr marL="0" indent="0">
              <a:buNone/>
            </a:pPr>
            <a:r>
              <a:rPr lang="nl-NL" dirty="0"/>
              <a:t>                  </a:t>
            </a:r>
            <a:r>
              <a:rPr lang="nl-NL" dirty="0" smtClean="0"/>
              <a:t> </a:t>
            </a:r>
            <a:r>
              <a:rPr lang="nl-NL" dirty="0"/>
              <a:t>- Geen vloerverwarming</a:t>
            </a:r>
          </a:p>
          <a:p>
            <a:pPr marL="0" indent="0">
              <a:buNone/>
            </a:pPr>
            <a:r>
              <a:rPr lang="nl-NL" dirty="0"/>
              <a:t>                   </a:t>
            </a:r>
            <a:r>
              <a:rPr lang="nl-NL" dirty="0" smtClean="0"/>
              <a:t>- </a:t>
            </a:r>
            <a:r>
              <a:rPr lang="nl-NL" dirty="0"/>
              <a:t>Zonnepanelen met overcapaciteit  (ca. 900 </a:t>
            </a:r>
            <a:r>
              <a:rPr lang="nl-NL" dirty="0" smtClean="0"/>
              <a:t>kWh/jaar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6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        </a:t>
            </a:r>
            <a:r>
              <a:rPr lang="nl-NL" b="1" dirty="0" smtClean="0"/>
              <a:t>Realisatie: Hoe?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8630"/>
          </a:xfrm>
        </p:spPr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Als </a:t>
            </a:r>
            <a:r>
              <a:rPr lang="nl-NL" b="1" dirty="0" smtClean="0"/>
              <a:t>lid</a:t>
            </a:r>
            <a:r>
              <a:rPr lang="nl-NL" dirty="0" smtClean="0"/>
              <a:t> van Vereniging 040 Energie i.v.m. plaatsing zonnepanelen in 2014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b="1" dirty="0" smtClean="0"/>
              <a:t>bekend met werkwijze</a:t>
            </a:r>
            <a:r>
              <a:rPr lang="nl-NL" dirty="0" smtClean="0"/>
              <a:t> van de </a:t>
            </a:r>
            <a:r>
              <a:rPr lang="nl-NL" b="1" dirty="0" smtClean="0"/>
              <a:t>WG-Warmtepompen</a:t>
            </a:r>
            <a:r>
              <a:rPr lang="nl-NL" dirty="0" smtClean="0"/>
              <a:t> t.a.v.:</a:t>
            </a:r>
          </a:p>
          <a:p>
            <a:endParaRPr lang="nl-NL" dirty="0"/>
          </a:p>
          <a:p>
            <a:r>
              <a:rPr lang="nl-NL" b="1" dirty="0"/>
              <a:t>Mogelijkheid</a:t>
            </a:r>
            <a:r>
              <a:rPr lang="nl-NL" dirty="0"/>
              <a:t> </a:t>
            </a:r>
            <a:r>
              <a:rPr lang="nl-NL" dirty="0" smtClean="0"/>
              <a:t>tot aanvraag van </a:t>
            </a:r>
            <a:r>
              <a:rPr lang="nl-NL" b="1" dirty="0" err="1"/>
              <a:t>quickscan</a:t>
            </a:r>
            <a:r>
              <a:rPr lang="nl-NL" b="1" dirty="0"/>
              <a:t> en schouw </a:t>
            </a:r>
            <a:r>
              <a:rPr lang="nl-NL" dirty="0"/>
              <a:t>met onafhankelijke</a:t>
            </a:r>
          </a:p>
          <a:p>
            <a:pPr marL="0" indent="0">
              <a:buNone/>
            </a:pPr>
            <a:r>
              <a:rPr lang="nl-NL" dirty="0"/>
              <a:t>   analyse zonder winstoogmerk</a:t>
            </a:r>
          </a:p>
          <a:p>
            <a:endParaRPr lang="nl-NL" dirty="0"/>
          </a:p>
          <a:p>
            <a:r>
              <a:rPr lang="nl-NL" b="1" dirty="0" smtClean="0"/>
              <a:t>Quickscanrapport</a:t>
            </a:r>
            <a:r>
              <a:rPr lang="nl-NL" dirty="0" smtClean="0"/>
              <a:t> </a:t>
            </a:r>
            <a:r>
              <a:rPr lang="nl-NL" dirty="0"/>
              <a:t>van expert met </a:t>
            </a:r>
            <a:r>
              <a:rPr lang="nl-NL" b="1" dirty="0"/>
              <a:t>mogelijke opties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b="1" dirty="0" smtClean="0"/>
              <a:t>offerte van installateur</a:t>
            </a:r>
            <a:endParaRPr lang="nl-NL" b="1" dirty="0"/>
          </a:p>
          <a:p>
            <a:endParaRPr lang="nl-NL" dirty="0"/>
          </a:p>
          <a:p>
            <a:r>
              <a:rPr lang="nl-NL" dirty="0"/>
              <a:t>Vrije keuze:  </a:t>
            </a:r>
            <a:r>
              <a:rPr lang="nl-NL" dirty="0" smtClean="0"/>
              <a:t>Ja,   </a:t>
            </a:r>
            <a:r>
              <a:rPr lang="nl-NL" b="1" dirty="0"/>
              <a:t>DOEN</a:t>
            </a:r>
            <a:r>
              <a:rPr lang="nl-NL" dirty="0"/>
              <a:t> of </a:t>
            </a:r>
            <a:r>
              <a:rPr lang="nl-NL" b="1" dirty="0" smtClean="0"/>
              <a:t>NIET</a:t>
            </a:r>
            <a:r>
              <a:rPr lang="nl-NL" dirty="0" smtClean="0"/>
              <a:t> zonder extra kosten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41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62000" y="1064657"/>
            <a:ext cx="102107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/>
              <a:t>Informatiephase</a:t>
            </a:r>
            <a:endParaRPr lang="nl-NL" sz="4000" b="1" dirty="0" smtClean="0"/>
          </a:p>
          <a:p>
            <a:pPr algn="ctr"/>
            <a:endParaRPr lang="nl-NL" sz="4000" dirty="0" smtClean="0"/>
          </a:p>
          <a:p>
            <a:pPr algn="ctr"/>
            <a:r>
              <a:rPr lang="nl-NL" sz="2400" dirty="0" smtClean="0"/>
              <a:t>-</a:t>
            </a:r>
            <a:r>
              <a:rPr lang="nl-NL" sz="2400" b="1" dirty="0" err="1" smtClean="0"/>
              <a:t>Quickscan</a:t>
            </a:r>
            <a:r>
              <a:rPr lang="nl-NL" sz="2400" dirty="0" smtClean="0"/>
              <a:t> aangevraagd op 06-02-2017</a:t>
            </a:r>
          </a:p>
          <a:p>
            <a:pPr algn="ctr"/>
            <a:r>
              <a:rPr lang="nl-NL" sz="2400" dirty="0" smtClean="0"/>
              <a:t>-</a:t>
            </a:r>
            <a:r>
              <a:rPr lang="nl-NL" sz="2400" b="1" dirty="0" smtClean="0"/>
              <a:t>Vragenlijst</a:t>
            </a:r>
            <a:r>
              <a:rPr lang="nl-NL" sz="2400" dirty="0" smtClean="0"/>
              <a:t> ontvangen op 08-02-2017</a:t>
            </a:r>
          </a:p>
          <a:p>
            <a:pPr algn="ctr"/>
            <a:r>
              <a:rPr lang="nl-NL" sz="2400" dirty="0" smtClean="0"/>
              <a:t>-</a:t>
            </a:r>
            <a:r>
              <a:rPr lang="nl-NL" sz="2400" b="1" dirty="0" smtClean="0"/>
              <a:t>Quickscanrapport</a:t>
            </a:r>
            <a:r>
              <a:rPr lang="nl-NL" sz="2400" dirty="0" smtClean="0"/>
              <a:t> ontvangen op 11-02-2017</a:t>
            </a:r>
          </a:p>
          <a:p>
            <a:pPr algn="ctr"/>
            <a:r>
              <a:rPr lang="nl-NL" sz="2400" b="1" dirty="0" smtClean="0"/>
              <a:t>-Intakegesprek</a:t>
            </a:r>
            <a:r>
              <a:rPr lang="nl-NL" sz="2400" dirty="0" smtClean="0"/>
              <a:t> met WG-</a:t>
            </a:r>
            <a:r>
              <a:rPr lang="nl-NL" sz="2400" dirty="0" err="1" smtClean="0"/>
              <a:t>Wp</a:t>
            </a:r>
            <a:r>
              <a:rPr lang="nl-NL" sz="2400" dirty="0" smtClean="0"/>
              <a:t> op locatie op 26-03-2017</a:t>
            </a:r>
          </a:p>
          <a:p>
            <a:pPr algn="ctr"/>
            <a:r>
              <a:rPr lang="nl-NL" sz="2400" dirty="0" smtClean="0"/>
              <a:t>-</a:t>
            </a:r>
            <a:r>
              <a:rPr lang="nl-NL" sz="2400" b="1" dirty="0" smtClean="0"/>
              <a:t>Vrijblijvende Offerte </a:t>
            </a:r>
            <a:r>
              <a:rPr lang="nl-NL" sz="2400" dirty="0" smtClean="0"/>
              <a:t>ontvangen van installateur met 2 opties op 05-04-2017</a:t>
            </a:r>
          </a:p>
          <a:p>
            <a:pPr algn="ctr"/>
            <a:r>
              <a:rPr lang="nl-NL" sz="2400" dirty="0" smtClean="0"/>
              <a:t>-</a:t>
            </a:r>
            <a:r>
              <a:rPr lang="nl-NL" sz="2400" b="1" dirty="0" smtClean="0"/>
              <a:t>Oriënterend gesprek op locatie </a:t>
            </a:r>
            <a:r>
              <a:rPr lang="nl-NL" sz="2400" dirty="0" smtClean="0"/>
              <a:t>met WG-</a:t>
            </a:r>
            <a:r>
              <a:rPr lang="nl-NL" sz="2400" dirty="0" err="1" smtClean="0"/>
              <a:t>Wp</a:t>
            </a:r>
            <a:r>
              <a:rPr lang="nl-NL" sz="2400" dirty="0" smtClean="0"/>
              <a:t>-lid en installateur op 18-05-2017</a:t>
            </a:r>
          </a:p>
          <a:p>
            <a:pPr algn="ctr"/>
            <a:r>
              <a:rPr lang="nl-NL" sz="2400" dirty="0" smtClean="0"/>
              <a:t>-</a:t>
            </a:r>
            <a:r>
              <a:rPr lang="nl-NL" sz="2400" b="1" dirty="0" smtClean="0"/>
              <a:t>Ontvangst vrijblijvende Offerte </a:t>
            </a:r>
            <a:r>
              <a:rPr lang="nl-NL" sz="2400" dirty="0" smtClean="0"/>
              <a:t>voor Optie B op 07-06=2017</a:t>
            </a:r>
          </a:p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609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47800" y="990601"/>
            <a:ext cx="95535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b="1" dirty="0" smtClean="0"/>
          </a:p>
          <a:p>
            <a:pPr algn="ctr"/>
            <a:r>
              <a:rPr lang="nl-NL" sz="4000" b="1" dirty="0" smtClean="0"/>
              <a:t>Resultaten </a:t>
            </a:r>
            <a:r>
              <a:rPr lang="nl-NL" sz="4000" b="1" dirty="0" err="1" smtClean="0"/>
              <a:t>quickscanrapport</a:t>
            </a:r>
            <a:endParaRPr lang="nl-NL" sz="4000" b="1" dirty="0"/>
          </a:p>
          <a:p>
            <a:endParaRPr lang="nl-NL" sz="2400" b="1" dirty="0" smtClean="0"/>
          </a:p>
          <a:p>
            <a:r>
              <a:rPr lang="nl-NL" sz="2400" b="1" dirty="0" smtClean="0"/>
              <a:t>Optie </a:t>
            </a:r>
            <a:r>
              <a:rPr lang="nl-NL" sz="2400" b="1" dirty="0"/>
              <a:t>A</a:t>
            </a:r>
            <a:r>
              <a:rPr lang="nl-NL" sz="2400" dirty="0"/>
              <a:t>: </a:t>
            </a:r>
            <a:r>
              <a:rPr lang="nl-NL" sz="2400" i="1" dirty="0"/>
              <a:t>Nefit-</a:t>
            </a:r>
            <a:r>
              <a:rPr lang="nl-NL" sz="2400" i="1" dirty="0" err="1"/>
              <a:t>CV-ketel</a:t>
            </a:r>
            <a:r>
              <a:rPr lang="nl-NL" sz="2400" dirty="0"/>
              <a:t> (2004) handhaven en installatie </a:t>
            </a:r>
            <a:r>
              <a:rPr lang="nl-NL" sz="2400" i="1" dirty="0" err="1"/>
              <a:t>Elga</a:t>
            </a:r>
            <a:r>
              <a:rPr lang="nl-NL" sz="2400" i="1" dirty="0"/>
              <a:t> </a:t>
            </a:r>
            <a:r>
              <a:rPr lang="nl-NL" sz="2400" i="1" dirty="0" smtClean="0"/>
              <a:t>304                                        hybride </a:t>
            </a:r>
            <a:r>
              <a:rPr lang="nl-NL" sz="2400" i="1" dirty="0"/>
              <a:t>module</a:t>
            </a:r>
            <a:r>
              <a:rPr lang="nl-NL" sz="2400" dirty="0" smtClean="0"/>
              <a:t>, </a:t>
            </a:r>
            <a:r>
              <a:rPr lang="nl-NL" sz="2400" dirty="0"/>
              <a:t>totaalprijs: Euro 4650,=, inclusief BTW</a:t>
            </a:r>
          </a:p>
          <a:p>
            <a:r>
              <a:rPr lang="nl-NL" sz="2400" dirty="0"/>
              <a:t>Totale netto investering :  Euro </a:t>
            </a:r>
            <a:r>
              <a:rPr lang="nl-NL" sz="2400" b="1" dirty="0" smtClean="0"/>
              <a:t>2200</a:t>
            </a:r>
            <a:r>
              <a:rPr lang="nl-NL" sz="2400" b="1" dirty="0"/>
              <a:t>.-</a:t>
            </a:r>
            <a:r>
              <a:rPr lang="nl-NL" sz="2400" dirty="0"/>
              <a:t>, incl. </a:t>
            </a:r>
            <a:r>
              <a:rPr lang="nl-NL" sz="2400" dirty="0" smtClean="0"/>
              <a:t>subsidieverrekening</a:t>
            </a:r>
            <a:endParaRPr lang="nl-NL" sz="2400" dirty="0"/>
          </a:p>
          <a:p>
            <a:r>
              <a:rPr lang="nl-NL" sz="2400" dirty="0"/>
              <a:t>               x   </a:t>
            </a:r>
            <a:r>
              <a:rPr lang="nl-NL" sz="2400" b="1" dirty="0"/>
              <a:t>Gasbesparing:  863 m3/ </a:t>
            </a:r>
            <a:r>
              <a:rPr lang="nl-NL" sz="2400" b="1" dirty="0" smtClean="0"/>
              <a:t>jaar </a:t>
            </a:r>
            <a:r>
              <a:rPr lang="nl-NL" sz="2400" b="1" dirty="0"/>
              <a:t>op 2180 m3</a:t>
            </a:r>
            <a:r>
              <a:rPr lang="nl-NL" sz="2400" dirty="0"/>
              <a:t> voor verwarming</a:t>
            </a:r>
          </a:p>
          <a:p>
            <a:r>
              <a:rPr lang="nl-NL" sz="2400" dirty="0"/>
              <a:t>               x   </a:t>
            </a:r>
            <a:r>
              <a:rPr lang="nl-NL" sz="2400" b="1" dirty="0"/>
              <a:t>Extra elektra: 1628 </a:t>
            </a:r>
            <a:r>
              <a:rPr lang="nl-NL" sz="2400" b="1" dirty="0" smtClean="0"/>
              <a:t>kWh/jaar</a:t>
            </a:r>
            <a:endParaRPr lang="nl-NL" sz="2400" b="1" dirty="0"/>
          </a:p>
          <a:p>
            <a:r>
              <a:rPr lang="nl-NL" sz="2400" b="1" dirty="0"/>
              <a:t>               </a:t>
            </a:r>
            <a:r>
              <a:rPr lang="nl-NL" sz="2400" dirty="0"/>
              <a:t>x</a:t>
            </a:r>
            <a:r>
              <a:rPr lang="nl-NL" sz="2400" b="1" dirty="0"/>
              <a:t>   Terugverdientijd: ca 8,2 </a:t>
            </a:r>
            <a:r>
              <a:rPr lang="nl-NL" sz="2400" b="1" dirty="0" smtClean="0"/>
              <a:t>jaar</a:t>
            </a:r>
            <a:r>
              <a:rPr lang="nl-NL" sz="2400" dirty="0" smtClean="0"/>
              <a:t> </a:t>
            </a:r>
          </a:p>
          <a:p>
            <a:endParaRPr lang="nl-NL" sz="2400" b="1" dirty="0"/>
          </a:p>
          <a:p>
            <a:r>
              <a:rPr lang="nl-NL" sz="2400" b="1" dirty="0" smtClean="0"/>
              <a:t>Optie </a:t>
            </a:r>
            <a:r>
              <a:rPr lang="nl-NL" sz="2400" b="1" dirty="0"/>
              <a:t>B</a:t>
            </a:r>
            <a:r>
              <a:rPr lang="nl-NL" sz="2400" dirty="0"/>
              <a:t>: Vervanging huidige </a:t>
            </a:r>
            <a:r>
              <a:rPr lang="nl-NL" sz="2400" i="1" dirty="0"/>
              <a:t>Nefit-</a:t>
            </a:r>
            <a:r>
              <a:rPr lang="nl-NL" sz="2400" i="1" dirty="0" err="1"/>
              <a:t>CV-ketel</a:t>
            </a:r>
            <a:r>
              <a:rPr lang="nl-NL" sz="2400" dirty="0"/>
              <a:t> door </a:t>
            </a:r>
            <a:r>
              <a:rPr lang="nl-NL" sz="2400" i="1" dirty="0" err="1"/>
              <a:t>Intergas</a:t>
            </a:r>
            <a:r>
              <a:rPr lang="nl-NL" sz="2400" i="1" dirty="0"/>
              <a:t> hybride </a:t>
            </a:r>
            <a:r>
              <a:rPr lang="nl-NL" sz="2400" i="1" dirty="0" err="1"/>
              <a:t>CV-ketel</a:t>
            </a:r>
            <a:r>
              <a:rPr lang="nl-NL" sz="2400" i="1" dirty="0"/>
              <a:t> </a:t>
            </a:r>
            <a:r>
              <a:rPr lang="nl-NL" sz="2400" i="1" dirty="0" smtClean="0"/>
              <a:t>                met </a:t>
            </a:r>
            <a:r>
              <a:rPr lang="nl-NL" sz="2400" i="1" dirty="0" err="1"/>
              <a:t>Daikin</a:t>
            </a:r>
            <a:r>
              <a:rPr lang="nl-NL" sz="2400" i="1" dirty="0"/>
              <a:t> </a:t>
            </a:r>
            <a:r>
              <a:rPr lang="nl-NL" sz="2400" i="1" dirty="0" err="1"/>
              <a:t>Wp</a:t>
            </a:r>
            <a:r>
              <a:rPr lang="nl-NL" sz="2400" i="1" dirty="0"/>
              <a:t> </a:t>
            </a:r>
            <a:r>
              <a:rPr lang="nl-NL" sz="2400" i="1" dirty="0" smtClean="0"/>
              <a:t>5kW buitendeel</a:t>
            </a:r>
            <a:r>
              <a:rPr lang="nl-NL" sz="2400" dirty="0"/>
              <a:t>, totaalprijs 6350,= incl. </a:t>
            </a:r>
            <a:r>
              <a:rPr lang="nl-NL" sz="2400" dirty="0" smtClean="0"/>
              <a:t>BTW</a:t>
            </a:r>
          </a:p>
          <a:p>
            <a:r>
              <a:rPr lang="nl-NL" sz="2400" dirty="0" smtClean="0"/>
              <a:t>Totale netto investering : Euro </a:t>
            </a:r>
            <a:r>
              <a:rPr lang="nl-NL" sz="2400" b="1" dirty="0" smtClean="0"/>
              <a:t>4050.-</a:t>
            </a:r>
            <a:r>
              <a:rPr lang="nl-NL" sz="2400" dirty="0" smtClean="0"/>
              <a:t>, inclusief subsidieverrekening</a:t>
            </a:r>
            <a:endParaRPr lang="nl-NL" sz="2400" dirty="0"/>
          </a:p>
          <a:p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86103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87269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Besluit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2472" y="2170546"/>
            <a:ext cx="9873673" cy="3380509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800" dirty="0" smtClean="0"/>
              <a:t>             </a:t>
            </a:r>
          </a:p>
          <a:p>
            <a:pPr algn="l"/>
            <a:r>
              <a:rPr lang="nl-NL" sz="2800" dirty="0"/>
              <a:t> </a:t>
            </a:r>
            <a:r>
              <a:rPr lang="nl-NL" sz="2800" dirty="0" smtClean="0"/>
              <a:t>            -Keuze: </a:t>
            </a:r>
            <a:r>
              <a:rPr lang="nl-NL" sz="2800" b="1" dirty="0" smtClean="0"/>
              <a:t>Ja doen</a:t>
            </a:r>
          </a:p>
          <a:p>
            <a:pPr algn="l"/>
            <a:r>
              <a:rPr lang="nl-NL" sz="2800" b="1" dirty="0" smtClean="0"/>
              <a:t>             </a:t>
            </a:r>
            <a:r>
              <a:rPr lang="nl-NL" sz="2800" dirty="0" smtClean="0"/>
              <a:t>-Keuze voor </a:t>
            </a:r>
            <a:r>
              <a:rPr lang="nl-NL" sz="2800" b="1" dirty="0" smtClean="0"/>
              <a:t>optie </a:t>
            </a:r>
            <a:r>
              <a:rPr lang="nl-NL" sz="2800" b="1" dirty="0"/>
              <a:t>B</a:t>
            </a:r>
            <a:r>
              <a:rPr lang="nl-NL" sz="2800" dirty="0"/>
              <a:t> op </a:t>
            </a:r>
            <a:r>
              <a:rPr lang="nl-NL" sz="2800" dirty="0" smtClean="0"/>
              <a:t>08-06-2017</a:t>
            </a:r>
          </a:p>
          <a:p>
            <a:pPr algn="l"/>
            <a:r>
              <a:rPr lang="nl-NL" sz="2800" dirty="0" smtClean="0"/>
              <a:t>             -Installatie:  14-06-2017</a:t>
            </a:r>
          </a:p>
          <a:p>
            <a:pPr algn="l"/>
            <a:r>
              <a:rPr lang="nl-NL" sz="2800" dirty="0" smtClean="0"/>
              <a:t>             -Aanvraag </a:t>
            </a:r>
            <a:r>
              <a:rPr lang="nl-NL" sz="2800" dirty="0"/>
              <a:t>Investeringssubsidie </a:t>
            </a:r>
            <a:r>
              <a:rPr lang="nl-NL" sz="2800" dirty="0" smtClean="0"/>
              <a:t> </a:t>
            </a:r>
            <a:r>
              <a:rPr lang="nl-NL" sz="2800" dirty="0"/>
              <a:t>(</a:t>
            </a:r>
            <a:r>
              <a:rPr lang="nl-NL" sz="2800" dirty="0" smtClean="0"/>
              <a:t>ISDE)15-06-2917, alleen      	   aan te vragen door eigenaar na installatie</a:t>
            </a:r>
          </a:p>
          <a:p>
            <a:pPr algn="l"/>
            <a:r>
              <a:rPr lang="nl-NL" sz="2800" dirty="0" smtClean="0"/>
              <a:t>             -Subsidie t.w.v. </a:t>
            </a:r>
            <a:r>
              <a:rPr lang="nl-NL" sz="2800" smtClean="0"/>
              <a:t>Euro 2.300.- ontvangen </a:t>
            </a:r>
            <a:r>
              <a:rPr lang="nl-NL" sz="2800" dirty="0" smtClean="0"/>
              <a:t>01-08-2017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309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7128" y="592428"/>
            <a:ext cx="9144000" cy="674398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Resultaat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96290" y="1381125"/>
            <a:ext cx="9171709" cy="4905375"/>
          </a:xfrm>
        </p:spPr>
        <p:txBody>
          <a:bodyPr>
            <a:normAutofit fontScale="70000" lnSpcReduction="20000"/>
          </a:bodyPr>
          <a:lstStyle/>
          <a:p>
            <a:r>
              <a:rPr lang="nl-NL" b="1" dirty="0" smtClean="0"/>
              <a:t>Oude situatie:</a:t>
            </a:r>
          </a:p>
          <a:p>
            <a:r>
              <a:rPr lang="nl-NL" sz="2600" dirty="0" smtClean="0"/>
              <a:t>Totaal gasverbruik 11 April 2016- 10 April 2017 : </a:t>
            </a:r>
            <a:r>
              <a:rPr lang="nl-NL" sz="2600" b="1" dirty="0" smtClean="0"/>
              <a:t>2256 m3</a:t>
            </a:r>
          </a:p>
          <a:p>
            <a:r>
              <a:rPr lang="nl-NL" sz="2600" dirty="0"/>
              <a:t>Totaal productie elektra </a:t>
            </a:r>
            <a:r>
              <a:rPr lang="nl-NL" sz="2600" b="1" dirty="0" smtClean="0"/>
              <a:t>zonnepanelen: 3905 kWh</a:t>
            </a:r>
          </a:p>
          <a:p>
            <a:r>
              <a:rPr lang="nl-NL" sz="2600" dirty="0" smtClean="0"/>
              <a:t>Totaal elektra verbruik </a:t>
            </a:r>
            <a:r>
              <a:rPr lang="nl-NL" sz="2600" b="1" dirty="0" smtClean="0"/>
              <a:t>huis</a:t>
            </a:r>
            <a:r>
              <a:rPr lang="nl-NL" sz="2600" dirty="0" smtClean="0"/>
              <a:t>: (3905- 2979)kWh=  </a:t>
            </a:r>
            <a:r>
              <a:rPr lang="nl-NL" sz="2600" b="1" dirty="0" smtClean="0"/>
              <a:t>-926 kWh</a:t>
            </a:r>
          </a:p>
          <a:p>
            <a:endParaRPr lang="nl-NL" dirty="0" smtClean="0"/>
          </a:p>
          <a:p>
            <a:r>
              <a:rPr lang="nl-NL" b="1" dirty="0" smtClean="0"/>
              <a:t>Nieuwe situatie met </a:t>
            </a:r>
            <a:r>
              <a:rPr lang="nl-NL" b="1" dirty="0" err="1" smtClean="0"/>
              <a:t>Wp</a:t>
            </a:r>
            <a:r>
              <a:rPr lang="nl-NL" b="1" dirty="0" smtClean="0"/>
              <a:t>:</a:t>
            </a:r>
          </a:p>
          <a:p>
            <a:r>
              <a:rPr lang="nl-NL" sz="2600" dirty="0" smtClean="0"/>
              <a:t>Totaal </a:t>
            </a:r>
            <a:r>
              <a:rPr lang="nl-NL" sz="2600" dirty="0"/>
              <a:t>gasverbruik 11 April 2017- </a:t>
            </a:r>
            <a:r>
              <a:rPr lang="nl-NL" sz="2600" dirty="0" smtClean="0"/>
              <a:t>10 April </a:t>
            </a:r>
            <a:r>
              <a:rPr lang="nl-NL" sz="2600" dirty="0"/>
              <a:t>2018: </a:t>
            </a:r>
            <a:r>
              <a:rPr lang="nl-NL" sz="2600" dirty="0" smtClean="0"/>
              <a:t> </a:t>
            </a:r>
            <a:r>
              <a:rPr lang="nl-NL" sz="2600" b="1" dirty="0" smtClean="0"/>
              <a:t>1259 m3</a:t>
            </a:r>
          </a:p>
          <a:p>
            <a:r>
              <a:rPr lang="nl-NL" sz="2600" dirty="0" smtClean="0"/>
              <a:t>Totaal elektra verbruik: </a:t>
            </a:r>
            <a:r>
              <a:rPr lang="nl-NL" sz="2600" b="1" dirty="0" err="1" smtClean="0"/>
              <a:t>Wp</a:t>
            </a:r>
            <a:r>
              <a:rPr lang="nl-NL" sz="2600" dirty="0" smtClean="0"/>
              <a:t>: </a:t>
            </a:r>
            <a:r>
              <a:rPr lang="nl-NL" sz="2600" b="1" dirty="0" smtClean="0"/>
              <a:t>2130 kWh + Huis: 2799 kWh= 4929 kWh</a:t>
            </a:r>
          </a:p>
          <a:p>
            <a:r>
              <a:rPr lang="nl-NL" sz="2600" dirty="0" smtClean="0"/>
              <a:t>Totaal productie elektra </a:t>
            </a:r>
            <a:r>
              <a:rPr lang="nl-NL" sz="2600" b="1" dirty="0" smtClean="0"/>
              <a:t>zonnepanelen</a:t>
            </a:r>
            <a:r>
              <a:rPr lang="nl-NL" sz="2600" dirty="0" smtClean="0"/>
              <a:t>: </a:t>
            </a:r>
            <a:r>
              <a:rPr lang="nl-NL" sz="2600" b="1" dirty="0" smtClean="0"/>
              <a:t>3883 kWh</a:t>
            </a:r>
          </a:p>
          <a:p>
            <a:endParaRPr lang="nl-NL" sz="2600" b="1" dirty="0" smtClean="0"/>
          </a:p>
          <a:p>
            <a:r>
              <a:rPr lang="nl-NL" b="1" dirty="0" smtClean="0"/>
              <a:t>Resultaat 2017/2018:</a:t>
            </a:r>
          </a:p>
          <a:p>
            <a:r>
              <a:rPr lang="nl-NL" sz="2600" b="1" dirty="0" smtClean="0"/>
              <a:t>Vermindering gasverbruik:  997 m3   (Euro 0,613 /m3)</a:t>
            </a:r>
          </a:p>
          <a:p>
            <a:r>
              <a:rPr lang="nl-NL" sz="2600" b="1" dirty="0" smtClean="0"/>
              <a:t>Meerverbruik elektra:  +1046 kWh (Euro 0,2025/kWh)</a:t>
            </a:r>
          </a:p>
          <a:p>
            <a:r>
              <a:rPr lang="nl-NL" sz="2600" b="1" dirty="0" smtClean="0"/>
              <a:t>Geldbesparing:  Euro 400.- /</a:t>
            </a:r>
            <a:r>
              <a:rPr lang="nl-NL" sz="2600" b="1" dirty="0" err="1" smtClean="0"/>
              <a:t>jr</a:t>
            </a:r>
            <a:endParaRPr lang="nl-NL" sz="2600" b="1" dirty="0" smtClean="0"/>
          </a:p>
          <a:p>
            <a:r>
              <a:rPr lang="nl-NL" sz="2600" b="1" dirty="0" smtClean="0"/>
              <a:t>Terugverdientijd:  5,5 jaar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366657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62963" y="606391"/>
            <a:ext cx="8268101" cy="806116"/>
          </a:xfrm>
        </p:spPr>
        <p:txBody>
          <a:bodyPr/>
          <a:lstStyle/>
          <a:p>
            <a:r>
              <a:rPr lang="nl-NL" b="1" dirty="0" smtClean="0"/>
              <a:t>Oude situatie Nefit </a:t>
            </a:r>
            <a:r>
              <a:rPr lang="nl-NL" b="1" dirty="0" err="1" smtClean="0"/>
              <a:t>CV-ketel</a:t>
            </a:r>
            <a:endParaRPr lang="nl-NL" b="1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4430"/>
          <a:stretch>
            <a:fillRect/>
          </a:stretch>
        </p:blipFill>
        <p:spPr>
          <a:xfrm rot="5400000">
            <a:off x="3599422" y="1550097"/>
            <a:ext cx="4392777" cy="4719186"/>
          </a:xfrm>
        </p:spPr>
      </p:pic>
    </p:spTree>
    <p:extLst>
      <p:ext uri="{BB962C8B-B14F-4D97-AF65-F5344CB8AC3E}">
        <p14:creationId xmlns:p14="http://schemas.microsoft.com/office/powerpoint/2010/main" val="16340687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378</Words>
  <Application>Microsoft Office PowerPoint</Application>
  <PresentationFormat>Aangepast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Waarom een Warmtepomp?</vt:lpstr>
      <vt:lpstr>PowerPoint-presentatie</vt:lpstr>
      <vt:lpstr>- Vrijstaand huis, bouwjaar 1990</vt:lpstr>
      <vt:lpstr>                            Realisatie: Hoe?</vt:lpstr>
      <vt:lpstr>PowerPoint-presentatie</vt:lpstr>
      <vt:lpstr>PowerPoint-presentatie</vt:lpstr>
      <vt:lpstr>Besluit</vt:lpstr>
      <vt:lpstr>Resultaat</vt:lpstr>
      <vt:lpstr>Oude situatie Nefit CV-ketel</vt:lpstr>
      <vt:lpstr>Intergas Hybride CV-ketel-binnendeel</vt:lpstr>
      <vt:lpstr>Daikin Wp 5 kW buitendeel op garagedak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een Warmtepomp?</dc:title>
  <dc:creator>Rob van Kordelaar</dc:creator>
  <cp:lastModifiedBy>r.vankordelaar</cp:lastModifiedBy>
  <cp:revision>132</cp:revision>
  <dcterms:created xsi:type="dcterms:W3CDTF">2018-03-02T18:39:01Z</dcterms:created>
  <dcterms:modified xsi:type="dcterms:W3CDTF">2018-10-24T15:47:48Z</dcterms:modified>
</cp:coreProperties>
</file>