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67" r:id="rId6"/>
    <p:sldId id="268" r:id="rId7"/>
    <p:sldId id="277" r:id="rId8"/>
    <p:sldId id="265" r:id="rId9"/>
    <p:sldId id="259" r:id="rId10"/>
    <p:sldId id="262" r:id="rId11"/>
    <p:sldId id="266" r:id="rId12"/>
    <p:sldId id="270" r:id="rId13"/>
    <p:sldId id="263" r:id="rId14"/>
    <p:sldId id="271" r:id="rId15"/>
    <p:sldId id="274" r:id="rId16"/>
    <p:sldId id="269" r:id="rId17"/>
    <p:sldId id="280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4660"/>
  </p:normalViewPr>
  <p:slideViewPr>
    <p:cSldViewPr>
      <p:cViewPr>
        <p:scale>
          <a:sx n="46" d="100"/>
          <a:sy n="46" d="100"/>
        </p:scale>
        <p:origin x="-190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C152C-7BE3-48C1-BFB7-876542A85215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3036E-D781-4045-AE13-DF51A97F581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7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Monoblock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op </a:t>
            </a:r>
            <a:r>
              <a:rPr lang="en-US" dirty="0" err="1"/>
              <a:t>bevriezen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36E-D781-4045-AE13-DF51A97F581E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47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radiator </a:t>
            </a:r>
            <a:r>
              <a:rPr lang="en-US" baseline="0" dirty="0" err="1"/>
              <a:t>overcapaciteit</a:t>
            </a:r>
            <a:r>
              <a:rPr lang="en-US" baseline="0" dirty="0"/>
              <a:t> </a:t>
            </a:r>
            <a:r>
              <a:rPr lang="en-US" baseline="0" dirty="0" err="1"/>
              <a:t>kan</a:t>
            </a:r>
            <a:r>
              <a:rPr lang="en-US" baseline="0" dirty="0"/>
              <a:t> de </a:t>
            </a:r>
            <a:r>
              <a:rPr lang="en-US" baseline="0" dirty="0" err="1"/>
              <a:t>cv</a:t>
            </a:r>
            <a:r>
              <a:rPr lang="en-US" baseline="0" dirty="0"/>
              <a:t> </a:t>
            </a:r>
            <a:r>
              <a:rPr lang="en-US" baseline="0" dirty="0" err="1"/>
              <a:t>temperatuur</a:t>
            </a:r>
            <a:r>
              <a:rPr lang="en-US" baseline="0" dirty="0"/>
              <a:t>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verlaagd</a:t>
            </a:r>
            <a:r>
              <a:rPr lang="en-US" baseline="0" dirty="0"/>
              <a:t> </a:t>
            </a:r>
            <a:r>
              <a:rPr lang="en-US" baseline="0" dirty="0" err="1"/>
              <a:t>worden</a:t>
            </a:r>
            <a:r>
              <a:rPr lang="en-US" baseline="0" dirty="0"/>
              <a:t>. </a:t>
            </a:r>
            <a:r>
              <a:rPr lang="en-US" baseline="0" dirty="0" err="1"/>
              <a:t>Als</a:t>
            </a:r>
            <a:r>
              <a:rPr lang="en-US" baseline="0" dirty="0"/>
              <a:t> </a:t>
            </a:r>
            <a:r>
              <a:rPr lang="en-US" baseline="0" dirty="0" err="1"/>
              <a:t>energie</a:t>
            </a:r>
            <a:r>
              <a:rPr lang="en-US" baseline="0" dirty="0"/>
              <a:t> </a:t>
            </a:r>
            <a:r>
              <a:rPr lang="en-US" baseline="0" dirty="0" err="1"/>
              <a:t>besparing</a:t>
            </a:r>
            <a:r>
              <a:rPr lang="en-US" baseline="0" dirty="0"/>
              <a:t> is </a:t>
            </a:r>
            <a:r>
              <a:rPr lang="en-US" baseline="0" dirty="0" err="1"/>
              <a:t>dat</a:t>
            </a:r>
            <a:r>
              <a:rPr lang="en-US" baseline="0" dirty="0"/>
              <a:t> </a:t>
            </a:r>
            <a:r>
              <a:rPr lang="en-US" baseline="0" dirty="0" err="1"/>
              <a:t>sowieso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goede</a:t>
            </a:r>
            <a:r>
              <a:rPr lang="en-US" baseline="0" dirty="0"/>
              <a:t> </a:t>
            </a:r>
            <a:r>
              <a:rPr lang="en-US" baseline="0" dirty="0" err="1"/>
              <a:t>stap</a:t>
            </a:r>
            <a:r>
              <a:rPr lang="en-US" baseline="0" dirty="0"/>
              <a:t>. Je </a:t>
            </a:r>
            <a:r>
              <a:rPr lang="en-US" baseline="0" dirty="0" err="1"/>
              <a:t>kunt</a:t>
            </a:r>
            <a:r>
              <a:rPr lang="en-US" baseline="0" dirty="0"/>
              <a:t> </a:t>
            </a:r>
            <a:r>
              <a:rPr lang="en-US" baseline="0" dirty="0" err="1"/>
              <a:t>experimenteel</a:t>
            </a:r>
            <a:r>
              <a:rPr lang="en-US" baseline="0" dirty="0"/>
              <a:t> </a:t>
            </a:r>
            <a:r>
              <a:rPr lang="en-US" baseline="0" dirty="0" err="1"/>
              <a:t>bepalen</a:t>
            </a:r>
            <a:r>
              <a:rPr lang="en-US" baseline="0" dirty="0"/>
              <a:t> hoe </a:t>
            </a:r>
            <a:r>
              <a:rPr lang="en-US" baseline="0" dirty="0" err="1"/>
              <a:t>laag</a:t>
            </a:r>
            <a:r>
              <a:rPr lang="en-US" baseline="0" dirty="0"/>
              <a:t> je de </a:t>
            </a:r>
            <a:r>
              <a:rPr lang="en-US" baseline="0" dirty="0" err="1"/>
              <a:t>cv</a:t>
            </a:r>
            <a:r>
              <a:rPr lang="en-US" baseline="0" dirty="0"/>
              <a:t> </a:t>
            </a:r>
            <a:r>
              <a:rPr lang="en-US" baseline="0" dirty="0" err="1"/>
              <a:t>watertemperatuur</a:t>
            </a:r>
            <a:r>
              <a:rPr lang="en-US" baseline="0" dirty="0"/>
              <a:t> </a:t>
            </a:r>
            <a:r>
              <a:rPr lang="en-US" baseline="0" dirty="0" err="1"/>
              <a:t>nog</a:t>
            </a:r>
            <a:r>
              <a:rPr lang="en-US" baseline="0" dirty="0"/>
              <a:t> </a:t>
            </a:r>
            <a:r>
              <a:rPr lang="en-US" baseline="0" dirty="0" err="1"/>
              <a:t>kan</a:t>
            </a:r>
            <a:r>
              <a:rPr lang="en-US" baseline="0" dirty="0"/>
              <a:t> </a:t>
            </a:r>
            <a:r>
              <a:rPr lang="en-US" baseline="0" dirty="0" err="1"/>
              <a:t>zetten</a:t>
            </a:r>
            <a:r>
              <a:rPr lang="en-US" baseline="0" dirty="0"/>
              <a:t> </a:t>
            </a:r>
            <a:r>
              <a:rPr lang="en-US" baseline="0" dirty="0" err="1"/>
              <a:t>zonder</a:t>
            </a:r>
            <a:r>
              <a:rPr lang="en-US" baseline="0" dirty="0"/>
              <a:t> comfort in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leveren</a:t>
            </a:r>
            <a:r>
              <a:rPr lang="en-US" baseline="0" dirty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36E-D781-4045-AE13-DF51A97F581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31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ketel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je </a:t>
            </a:r>
            <a:r>
              <a:rPr lang="en-US" dirty="0" err="1"/>
              <a:t>daar</a:t>
            </a:r>
            <a:r>
              <a:rPr lang="en-US" dirty="0"/>
              <a:t> ca </a:t>
            </a:r>
            <a:r>
              <a:rPr lang="en-US" baseline="0" dirty="0"/>
              <a:t>1000 euro </a:t>
            </a:r>
            <a:r>
              <a:rPr lang="en-US" baseline="0" dirty="0" err="1"/>
              <a:t>aan</a:t>
            </a:r>
            <a:r>
              <a:rPr lang="en-US" baseline="0" dirty="0"/>
              <a:t> </a:t>
            </a:r>
            <a:r>
              <a:rPr lang="en-US" baseline="0" dirty="0" err="1"/>
              <a:t>kwijt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, die </a:t>
            </a:r>
            <a:r>
              <a:rPr lang="en-US" baseline="0" dirty="0" err="1"/>
              <a:t>kosten</a:t>
            </a:r>
            <a:r>
              <a:rPr lang="en-US" baseline="0" dirty="0"/>
              <a:t> </a:t>
            </a:r>
            <a:r>
              <a:rPr lang="en-US" baseline="0" dirty="0" err="1"/>
              <a:t>heb</a:t>
            </a:r>
            <a:r>
              <a:rPr lang="en-US" baseline="0" dirty="0"/>
              <a:t> je </a:t>
            </a:r>
            <a:r>
              <a:rPr lang="en-US" baseline="0" dirty="0" err="1"/>
              <a:t>zo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36E-D781-4045-AE13-DF51A97F581E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83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ketel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de </a:t>
            </a:r>
            <a:r>
              <a:rPr lang="en-US" dirty="0" err="1"/>
              <a:t>investering</a:t>
            </a:r>
            <a:r>
              <a:rPr lang="en-US" baseline="0" dirty="0"/>
              <a:t> ca 1000 euro </a:t>
            </a:r>
            <a:r>
              <a:rPr lang="en-US" baseline="0" dirty="0" err="1"/>
              <a:t>hoger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Voordeel</a:t>
            </a:r>
            <a:r>
              <a:rPr lang="en-US" baseline="0" dirty="0"/>
              <a:t> van </a:t>
            </a:r>
            <a:r>
              <a:rPr lang="en-US" baseline="0" dirty="0" err="1"/>
              <a:t>hybride</a:t>
            </a:r>
            <a:r>
              <a:rPr lang="en-US" baseline="0" dirty="0"/>
              <a:t> </a:t>
            </a:r>
            <a:r>
              <a:rPr lang="en-US" baseline="0" dirty="0" err="1"/>
              <a:t>oplossing</a:t>
            </a:r>
            <a:r>
              <a:rPr lang="en-US" baseline="0" dirty="0"/>
              <a:t> </a:t>
            </a:r>
            <a:r>
              <a:rPr lang="en-US" baseline="0" dirty="0" err="1"/>
              <a:t>tov</a:t>
            </a:r>
            <a:r>
              <a:rPr lang="en-US" baseline="0" dirty="0"/>
              <a:t> all-electric is de </a:t>
            </a:r>
            <a:r>
              <a:rPr lang="en-US" baseline="0" dirty="0" err="1"/>
              <a:t>relatief</a:t>
            </a:r>
            <a:r>
              <a:rPr lang="en-US" baseline="0" dirty="0"/>
              <a:t> </a:t>
            </a:r>
            <a:r>
              <a:rPr lang="en-US" baseline="0" dirty="0" err="1"/>
              <a:t>lage</a:t>
            </a:r>
            <a:r>
              <a:rPr lang="en-US" baseline="0" dirty="0"/>
              <a:t> </a:t>
            </a:r>
            <a:r>
              <a:rPr lang="en-US" baseline="0" dirty="0" err="1"/>
              <a:t>investering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036E-D781-4045-AE13-DF51A97F581E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5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EB16-538A-4367-A7F0-70A2FFF78146}" type="datetimeFigureOut">
              <a:rPr lang="nl-NL" smtClean="0"/>
              <a:pPr/>
              <a:t>23-10-2018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147E6-FA16-4AAD-A3F6-62990005AF8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vo.nl/subsidies-regelingen/investeringssubsidie-duurzame-energie/voor-welke-apparaten/warmtepomp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ermepumpenwassererwaermer.jpg"/>
          <p:cNvPicPr>
            <a:picLocks noChangeAspect="1"/>
          </p:cNvPicPr>
          <p:nvPr/>
        </p:nvPicPr>
        <p:blipFill>
          <a:blip r:embed="rId2" cstate="print">
            <a:lum bright="35000"/>
          </a:blip>
          <a:stretch>
            <a:fillRect/>
          </a:stretch>
        </p:blipFill>
        <p:spPr>
          <a:xfrm>
            <a:off x="2555776" y="243366"/>
            <a:ext cx="4032448" cy="6371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/>
              <a:t>Warmtepompen</a:t>
            </a:r>
            <a:endParaRPr lang="nl-NL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Een</a:t>
            </a:r>
            <a:r>
              <a:rPr lang="en-US" sz="5400" b="1" dirty="0"/>
              <a:t> </a:t>
            </a:r>
            <a:r>
              <a:rPr lang="en-US" sz="5400" b="1" dirty="0" err="1"/>
              <a:t>introductie</a:t>
            </a:r>
            <a:endParaRPr lang="nl-NL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5076056" y="4797152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589240"/>
            <a:ext cx="2200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water &amp; COP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Als</a:t>
            </a:r>
            <a:r>
              <a:rPr lang="en-US" dirty="0"/>
              <a:t> het water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heet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kost</a:t>
            </a:r>
            <a:r>
              <a:rPr lang="en-US" dirty="0"/>
              <a:t> het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moeite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warmte</a:t>
            </a:r>
            <a:r>
              <a:rPr lang="en-US" dirty="0"/>
              <a:t> </a:t>
            </a:r>
            <a:r>
              <a:rPr lang="en-US" dirty="0" err="1"/>
              <a:t>naartoe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pompen</a:t>
            </a:r>
            <a:endParaRPr lang="en-US" dirty="0"/>
          </a:p>
          <a:p>
            <a:pPr lvl="1"/>
            <a:r>
              <a:rPr lang="en-US" dirty="0"/>
              <a:t>bad en douche water </a:t>
            </a:r>
            <a:r>
              <a:rPr lang="en-US" dirty="0" err="1"/>
              <a:t>moet</a:t>
            </a:r>
            <a:r>
              <a:rPr lang="en-US" dirty="0"/>
              <a:t> 60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kost</a:t>
            </a:r>
            <a:r>
              <a:rPr lang="en-US" dirty="0"/>
              <a:t> </a:t>
            </a:r>
            <a:r>
              <a:rPr lang="en-US" dirty="0" err="1"/>
              <a:t>relatief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energie</a:t>
            </a:r>
            <a:endParaRPr lang="en-US" dirty="0"/>
          </a:p>
          <a:p>
            <a:pPr lvl="1"/>
            <a:r>
              <a:rPr lang="en-US" dirty="0" err="1"/>
              <a:t>Verwarming</a:t>
            </a:r>
            <a:r>
              <a:rPr lang="en-US" dirty="0"/>
              <a:t> </a:t>
            </a:r>
            <a:r>
              <a:rPr lang="en-US" dirty="0" err="1"/>
              <a:t>gebeurt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voorkeur</a:t>
            </a:r>
            <a:r>
              <a:rPr lang="en-US" dirty="0"/>
              <a:t> op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temperatuur</a:t>
            </a:r>
            <a:r>
              <a:rPr lang="en-US" dirty="0"/>
              <a:t> (LTV: 30 tot 40</a:t>
            </a:r>
            <a:r>
              <a:rPr lang="en-US" baseline="30000" dirty="0"/>
              <a:t>O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bv</a:t>
            </a:r>
            <a:r>
              <a:rPr lang="en-US" dirty="0"/>
              <a:t> </a:t>
            </a:r>
            <a:r>
              <a:rPr lang="en-US" dirty="0" err="1"/>
              <a:t>vloerverwarming</a:t>
            </a:r>
            <a:endParaRPr lang="en-US" dirty="0"/>
          </a:p>
          <a:p>
            <a:pPr lvl="1">
              <a:buNone/>
            </a:pPr>
            <a:endParaRPr lang="nl-NL" baseline="30000" dirty="0"/>
          </a:p>
        </p:txBody>
      </p:sp>
      <p:pic>
        <p:nvPicPr>
          <p:cNvPr id="18434" name="Picture 2" descr="Image result for vloerverwar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5073" y="4797152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" descr="https://warmtepomp-weetjes.nl/media/warmtepomp_home/bivalent_warmtepomp_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74441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Mengvorm</a:t>
            </a:r>
            <a:r>
              <a:rPr lang="en-US" dirty="0"/>
              <a:t> CV </a:t>
            </a:r>
            <a:r>
              <a:rPr lang="en-US" dirty="0" err="1"/>
              <a:t>ketel</a:t>
            </a:r>
            <a:r>
              <a:rPr lang="en-US" dirty="0"/>
              <a:t> &amp; WP: </a:t>
            </a:r>
            <a:r>
              <a:rPr lang="en-US" dirty="0" err="1"/>
              <a:t>Hybride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CV ketel </a:t>
            </a:r>
          </a:p>
          <a:p>
            <a:pPr lvl="1"/>
            <a:r>
              <a:rPr lang="nl-NL" dirty="0"/>
              <a:t>Springt bij als de buitenlucht erg koud is</a:t>
            </a:r>
          </a:p>
          <a:p>
            <a:pPr lvl="1"/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warmwater</a:t>
            </a:r>
            <a:r>
              <a:rPr lang="en-US" dirty="0"/>
              <a:t> </a:t>
            </a:r>
            <a:r>
              <a:rPr lang="en-US" dirty="0" err="1"/>
              <a:t>voorziening</a:t>
            </a:r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3451747" cy="263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Hybride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95325"/>
              </p:ext>
            </p:extLst>
          </p:nvPr>
        </p:nvGraphicFramePr>
        <p:xfrm>
          <a:off x="539552" y="2132856"/>
          <a:ext cx="799288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Voordelen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Nadelen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Kleinere</a:t>
                      </a:r>
                      <a:r>
                        <a:rPr lang="en-US" sz="2400" baseline="0" dirty="0"/>
                        <a:t> WP </a:t>
                      </a:r>
                      <a:r>
                        <a:rPr lang="en-US" sz="2400" baseline="0" dirty="0" err="1"/>
                        <a:t>voldoet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dus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lagere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investering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Iets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ingewikkeldere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installatie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WP </a:t>
                      </a:r>
                      <a:r>
                        <a:rPr lang="en-US" sz="2400" dirty="0" err="1"/>
                        <a:t>Rendement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bij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lage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temperaturen</a:t>
                      </a:r>
                      <a:r>
                        <a:rPr lang="en-US" sz="2400" dirty="0"/>
                        <a:t> is </a:t>
                      </a:r>
                      <a:r>
                        <a:rPr lang="en-US" sz="2400" dirty="0" err="1"/>
                        <a:t>matig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dat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kan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ketel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verzorgen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Gas </a:t>
                      </a:r>
                      <a:r>
                        <a:rPr lang="en-US" sz="2400" dirty="0" err="1"/>
                        <a:t>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niet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volledig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afgesloten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worden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Ketel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 err="1"/>
                        <a:t>efficienter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warmwater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verzorgen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Ketel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springt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bij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als</a:t>
                      </a:r>
                      <a:r>
                        <a:rPr lang="en-US" sz="2400" dirty="0"/>
                        <a:t> WP </a:t>
                      </a:r>
                      <a:r>
                        <a:rPr lang="en-US" sz="2400" dirty="0" err="1"/>
                        <a:t>stuk</a:t>
                      </a:r>
                      <a:r>
                        <a:rPr lang="en-US" sz="2400" dirty="0"/>
                        <a:t> is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-boiler-rvs-wps-200l-dejong-855-0458-grijs.jpeg"/>
          <p:cNvPicPr>
            <a:picLocks noChangeAspect="1"/>
          </p:cNvPicPr>
          <p:nvPr/>
        </p:nvPicPr>
        <p:blipFill>
          <a:blip r:embed="rId2" cstate="print"/>
          <a:srcRect l="23210" r="20422"/>
          <a:stretch>
            <a:fillRect/>
          </a:stretch>
        </p:blipFill>
        <p:spPr>
          <a:xfrm>
            <a:off x="7919864" y="0"/>
            <a:ext cx="1224136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&amp; warm water boiler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CV boiler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zomaar</a:t>
            </a:r>
            <a:r>
              <a:rPr lang="en-US" dirty="0"/>
              <a:t> </a:t>
            </a:r>
            <a:r>
              <a:rPr lang="en-US" dirty="0" err="1"/>
              <a:t>geschikt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WP</a:t>
            </a:r>
          </a:p>
          <a:p>
            <a:r>
              <a:rPr lang="en-US" dirty="0" err="1"/>
              <a:t>Grootte</a:t>
            </a:r>
            <a:r>
              <a:rPr lang="en-US" dirty="0"/>
              <a:t> boiler </a:t>
            </a:r>
            <a:r>
              <a:rPr lang="en-US" dirty="0" err="1"/>
              <a:t>afhankelijk</a:t>
            </a:r>
            <a:r>
              <a:rPr lang="en-US" dirty="0"/>
              <a:t> van </a:t>
            </a:r>
            <a:r>
              <a:rPr lang="en-US" dirty="0" err="1"/>
              <a:t>piekvraag</a:t>
            </a:r>
            <a:endParaRPr lang="en-US" dirty="0"/>
          </a:p>
          <a:p>
            <a:r>
              <a:rPr lang="en-US" dirty="0"/>
              <a:t>Water van 60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gemengd</a:t>
            </a:r>
            <a:r>
              <a:rPr lang="en-US" dirty="0"/>
              <a:t> tot 37</a:t>
            </a:r>
            <a:r>
              <a:rPr lang="en-US" baseline="30000" dirty="0"/>
              <a:t>o</a:t>
            </a:r>
            <a:endParaRPr lang="en-US" dirty="0"/>
          </a:p>
          <a:p>
            <a:pPr lvl="1"/>
            <a:r>
              <a:rPr lang="en-US" dirty="0"/>
              <a:t>100 liter water van 37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</a:t>
            </a:r>
            <a:r>
              <a:rPr lang="en-US" dirty="0"/>
              <a:t> ca 40 liter van 60</a:t>
            </a:r>
            <a:r>
              <a:rPr lang="en-US" baseline="30000" dirty="0"/>
              <a:t>o</a:t>
            </a:r>
            <a:endParaRPr lang="en-US" dirty="0"/>
          </a:p>
          <a:p>
            <a:r>
              <a:rPr lang="en-US" dirty="0"/>
              <a:t>Douche: ca 40 liter; bad ca 120 liter; </a:t>
            </a:r>
            <a:r>
              <a:rPr lang="en-US" dirty="0" err="1"/>
              <a:t>bv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2x douche + 1x bad = 200 liter =&gt; boiler = 80 liter</a:t>
            </a:r>
          </a:p>
          <a:p>
            <a:r>
              <a:rPr lang="en-US" dirty="0"/>
              <a:t>NB </a:t>
            </a:r>
            <a:r>
              <a:rPr lang="en-US" dirty="0" err="1"/>
              <a:t>laatste</a:t>
            </a:r>
            <a:r>
              <a:rPr lang="en-US" dirty="0"/>
              <a:t> water </a:t>
            </a:r>
            <a:r>
              <a:rPr lang="en-US" dirty="0" err="1"/>
              <a:t>uit</a:t>
            </a:r>
            <a:r>
              <a:rPr lang="en-US" dirty="0"/>
              <a:t> boiler </a:t>
            </a:r>
            <a:r>
              <a:rPr lang="en-US" dirty="0" err="1"/>
              <a:t>zal</a:t>
            </a:r>
            <a:r>
              <a:rPr lang="en-US" dirty="0"/>
              <a:t> </a:t>
            </a:r>
            <a:r>
              <a:rPr lang="en-US" dirty="0" err="1"/>
              <a:t>afkoelen</a:t>
            </a:r>
            <a:r>
              <a:rPr lang="en-US" dirty="0"/>
              <a:t> door </a:t>
            </a:r>
            <a:r>
              <a:rPr lang="en-US" dirty="0" err="1"/>
              <a:t>toevoeging</a:t>
            </a:r>
            <a:r>
              <a:rPr lang="en-US" dirty="0"/>
              <a:t> </a:t>
            </a:r>
            <a:r>
              <a:rPr lang="en-US" dirty="0" err="1"/>
              <a:t>koud</a:t>
            </a:r>
            <a:r>
              <a:rPr lang="en-US" dirty="0"/>
              <a:t> water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neem</a:t>
            </a:r>
            <a:r>
              <a:rPr lang="en-US" dirty="0"/>
              <a:t> </a:t>
            </a:r>
            <a:r>
              <a:rPr lang="en-US" dirty="0" err="1"/>
              <a:t>wat</a:t>
            </a:r>
            <a:r>
              <a:rPr lang="en-US" dirty="0"/>
              <a:t> </a:t>
            </a:r>
            <a:r>
              <a:rPr lang="en-US" dirty="0" err="1"/>
              <a:t>marge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4463480" y="6550223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https://</a:t>
            </a:r>
            <a:r>
              <a:rPr lang="nl-NL" sz="1200" dirty="0"/>
              <a:t>abelenco.nl/kennisbank/welke-boiler-past-bij-mijn-situatie</a:t>
            </a:r>
            <a:r>
              <a:rPr lang="nl-NL" sz="1400" dirty="0"/>
              <a:t>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Afschatting</a:t>
            </a:r>
            <a:r>
              <a:rPr lang="en-US" dirty="0"/>
              <a:t> </a:t>
            </a:r>
            <a:r>
              <a:rPr lang="en-US" dirty="0" err="1"/>
              <a:t>opbrengst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 m</a:t>
            </a:r>
            <a:r>
              <a:rPr lang="en-US" b="1" baseline="30000" dirty="0"/>
              <a:t>3</a:t>
            </a:r>
            <a:r>
              <a:rPr lang="en-US" b="1" dirty="0"/>
              <a:t> gas </a:t>
            </a:r>
            <a:r>
              <a:rPr lang="en-US" b="1" dirty="0">
                <a:sym typeface="Wingdings" pitchFamily="2" charset="2"/>
              </a:rPr>
              <a:t> </a:t>
            </a:r>
            <a:r>
              <a:rPr lang="nl-NL" b="1" dirty="0"/>
              <a:t>10 kWh </a:t>
            </a:r>
            <a:r>
              <a:rPr lang="nl-NL" b="1" dirty="0" err="1"/>
              <a:t>electriciteit</a:t>
            </a:r>
            <a:endParaRPr lang="nl-NL" b="1" dirty="0"/>
          </a:p>
          <a:p>
            <a:r>
              <a:rPr lang="en-US" dirty="0" err="1"/>
              <a:t>Neem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COP = 4</a:t>
            </a:r>
          </a:p>
          <a:p>
            <a:r>
              <a:rPr lang="en-US" dirty="0"/>
              <a:t>Dan </a:t>
            </a:r>
            <a:r>
              <a:rPr lang="en-US" b="1" dirty="0"/>
              <a:t>1 m</a:t>
            </a:r>
            <a:r>
              <a:rPr lang="en-US" b="1" baseline="30000" dirty="0"/>
              <a:t>3</a:t>
            </a:r>
            <a:r>
              <a:rPr lang="en-US" b="1" dirty="0"/>
              <a:t> gas </a:t>
            </a:r>
            <a:r>
              <a:rPr lang="en-US" b="1" dirty="0">
                <a:sym typeface="Wingdings" pitchFamily="2" charset="2"/>
              </a:rPr>
              <a:t> 2,5 </a:t>
            </a:r>
            <a:r>
              <a:rPr lang="nl-NL" b="1" dirty="0"/>
              <a:t>kWh</a:t>
            </a:r>
          </a:p>
          <a:p>
            <a:r>
              <a:rPr lang="en-US" dirty="0"/>
              <a:t>1 m</a:t>
            </a:r>
            <a:r>
              <a:rPr lang="en-US" baseline="30000" dirty="0"/>
              <a:t>3</a:t>
            </a:r>
            <a:r>
              <a:rPr lang="en-US" dirty="0"/>
              <a:t> gas </a:t>
            </a:r>
            <a:r>
              <a:rPr lang="en-US" dirty="0" err="1"/>
              <a:t>kost</a:t>
            </a:r>
            <a:r>
              <a:rPr lang="en-US" dirty="0"/>
              <a:t> ca </a:t>
            </a:r>
            <a:r>
              <a:rPr lang="en-US" b="1" dirty="0"/>
              <a:t>€0,65</a:t>
            </a:r>
            <a:r>
              <a:rPr lang="en-US" dirty="0"/>
              <a:t>, 1 kWh </a:t>
            </a:r>
            <a:r>
              <a:rPr lang="en-US" dirty="0" err="1"/>
              <a:t>kost</a:t>
            </a:r>
            <a:r>
              <a:rPr lang="en-US" dirty="0"/>
              <a:t> ca </a:t>
            </a:r>
            <a:r>
              <a:rPr lang="en-US" b="1" dirty="0"/>
              <a:t>€0,18</a:t>
            </a:r>
          </a:p>
          <a:p>
            <a:r>
              <a:rPr lang="en-US" dirty="0" err="1"/>
              <a:t>Ipv</a:t>
            </a:r>
            <a:r>
              <a:rPr lang="en-US" dirty="0"/>
              <a:t> 1 m</a:t>
            </a:r>
            <a:r>
              <a:rPr lang="en-US" baseline="30000" dirty="0"/>
              <a:t>3</a:t>
            </a:r>
            <a:r>
              <a:rPr lang="en-US" dirty="0"/>
              <a:t> gas, </a:t>
            </a:r>
            <a:r>
              <a:rPr lang="en-US" dirty="0">
                <a:sym typeface="Wingdings" pitchFamily="2" charset="2"/>
              </a:rPr>
              <a:t>2,5 </a:t>
            </a:r>
            <a:r>
              <a:rPr lang="nl-NL" dirty="0"/>
              <a:t>kWh gebruiken kost </a:t>
            </a:r>
            <a:r>
              <a:rPr lang="en-US" b="1" dirty="0"/>
              <a:t>€0,45</a:t>
            </a:r>
          </a:p>
          <a:p>
            <a:r>
              <a:rPr lang="en-US" dirty="0" err="1"/>
              <a:t>Opbrengst</a:t>
            </a:r>
            <a:r>
              <a:rPr lang="en-US" dirty="0"/>
              <a:t>, </a:t>
            </a:r>
            <a:r>
              <a:rPr lang="en-US" b="1" dirty="0"/>
              <a:t>per 1 m</a:t>
            </a:r>
            <a:r>
              <a:rPr lang="en-US" b="1" baseline="30000" dirty="0"/>
              <a:t>3</a:t>
            </a:r>
            <a:r>
              <a:rPr lang="en-US" b="1" dirty="0"/>
              <a:t> </a:t>
            </a:r>
            <a:r>
              <a:rPr lang="en-US" dirty="0"/>
              <a:t>gas </a:t>
            </a:r>
            <a:r>
              <a:rPr lang="en-US" dirty="0" err="1"/>
              <a:t>bespaard</a:t>
            </a:r>
            <a:r>
              <a:rPr lang="en-US" dirty="0"/>
              <a:t>: </a:t>
            </a:r>
            <a:r>
              <a:rPr lang="en-US" b="1" dirty="0"/>
              <a:t>€0,20</a:t>
            </a:r>
          </a:p>
          <a:p>
            <a:endParaRPr lang="en-US" b="1" dirty="0"/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geheel</a:t>
            </a:r>
            <a:r>
              <a:rPr lang="en-US" dirty="0"/>
              <a:t> </a:t>
            </a:r>
            <a:r>
              <a:rPr lang="en-US" dirty="0" err="1"/>
              <a:t>gasloos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vastrecht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ca </a:t>
            </a:r>
            <a:r>
              <a:rPr lang="en-US" b="1" dirty="0"/>
              <a:t>€200,-</a:t>
            </a:r>
            <a:r>
              <a:rPr lang="en-US" dirty="0"/>
              <a:t> per </a:t>
            </a:r>
            <a:r>
              <a:rPr lang="en-US" dirty="0" err="1"/>
              <a:t>jaar</a:t>
            </a:r>
            <a:endParaRPr lang="nl-NL" dirty="0"/>
          </a:p>
        </p:txBody>
      </p:sp>
      <p:pic>
        <p:nvPicPr>
          <p:cNvPr id="4" name="Picture 2" descr="Image result for warmtepomp temperatuurversch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628800"/>
            <a:ext cx="2445902" cy="10607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6611779"/>
            <a:ext cx="7740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http://www.energieconsultant.nl/energiemarkt/energie-berekeningen-uit-de-praktijk/omrekening-van-m3-n-naar-kwh/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Subsidies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ISDE (landelijk)</a:t>
            </a:r>
          </a:p>
          <a:p>
            <a:pPr lvl="1"/>
            <a:r>
              <a:rPr lang="nl-NL" sz="1400" dirty="0">
                <a:hlinkClick r:id="rId2"/>
              </a:rPr>
              <a:t>http://www.rvo.nl/subsidies-regelingen/investeringssubsidie-duurzame-energie/voor-welke-apparaten/warmtepompen</a:t>
            </a:r>
            <a:endParaRPr lang="nl-NL" sz="1400" dirty="0"/>
          </a:p>
          <a:p>
            <a:pPr lvl="1"/>
            <a:r>
              <a:rPr lang="en-US" dirty="0" err="1"/>
              <a:t>Samengevat</a:t>
            </a:r>
            <a:r>
              <a:rPr lang="en-US" dirty="0"/>
              <a:t>:  €1300,- + €100,- per </a:t>
            </a:r>
            <a:r>
              <a:rPr lang="en-US" dirty="0" err="1"/>
              <a:t>kw</a:t>
            </a:r>
            <a:endParaRPr lang="nl-NL" dirty="0"/>
          </a:p>
          <a:p>
            <a:endParaRPr lang="nl-NL" dirty="0"/>
          </a:p>
          <a:p>
            <a:r>
              <a:rPr lang="nl-NL" dirty="0"/>
              <a:t>Gemeente Eindhoven (lening met 2% rente)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&amp; PV </a:t>
            </a:r>
            <a:r>
              <a:rPr lang="en-US" dirty="0" err="1"/>
              <a:t>interessante</a:t>
            </a:r>
            <a:r>
              <a:rPr lang="en-US" dirty="0"/>
              <a:t> </a:t>
            </a:r>
            <a:r>
              <a:rPr lang="en-US" dirty="0" err="1"/>
              <a:t>combinatie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overschot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zonnepanelen</a:t>
            </a:r>
            <a:r>
              <a:rPr lang="en-US" dirty="0"/>
              <a:t> </a:t>
            </a:r>
            <a:r>
              <a:rPr lang="en-US" dirty="0" err="1"/>
              <a:t>electriciteit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op (ca €0,07)</a:t>
            </a:r>
          </a:p>
          <a:p>
            <a:r>
              <a:rPr lang="en-US" dirty="0" err="1"/>
              <a:t>Een</a:t>
            </a:r>
            <a:r>
              <a:rPr lang="en-US" dirty="0"/>
              <a:t> WP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perfecte</a:t>
            </a:r>
            <a:r>
              <a:rPr lang="en-US" dirty="0"/>
              <a:t> </a:t>
            </a:r>
            <a:r>
              <a:rPr lang="en-US" dirty="0" err="1"/>
              <a:t>bestemming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zo’n</a:t>
            </a:r>
            <a:r>
              <a:rPr lang="en-US" dirty="0"/>
              <a:t> </a:t>
            </a:r>
            <a:r>
              <a:rPr lang="en-US" dirty="0" err="1"/>
              <a:t>overschot</a:t>
            </a:r>
            <a:r>
              <a:rPr lang="en-US" dirty="0"/>
              <a:t>:</a:t>
            </a:r>
          </a:p>
          <a:p>
            <a:r>
              <a:rPr lang="en-US" dirty="0" err="1"/>
              <a:t>Relatief</a:t>
            </a:r>
            <a:r>
              <a:rPr lang="en-US" dirty="0"/>
              <a:t> </a:t>
            </a:r>
            <a:r>
              <a:rPr lang="en-US" dirty="0" err="1"/>
              <a:t>duur</a:t>
            </a:r>
            <a:r>
              <a:rPr lang="en-US" dirty="0"/>
              <a:t> gas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bespaard</a:t>
            </a:r>
            <a:r>
              <a:rPr lang="en-US" dirty="0"/>
              <a:t> en </a:t>
            </a:r>
            <a:r>
              <a:rPr lang="en-US" dirty="0" err="1"/>
              <a:t>relatief</a:t>
            </a:r>
            <a:r>
              <a:rPr lang="en-US" dirty="0"/>
              <a:t> </a:t>
            </a:r>
            <a:r>
              <a:rPr lang="en-US" dirty="0" err="1"/>
              <a:t>goedkope</a:t>
            </a:r>
            <a:r>
              <a:rPr lang="en-US" dirty="0"/>
              <a:t>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gebruikt</a:t>
            </a:r>
            <a:endParaRPr lang="nl-NL" dirty="0"/>
          </a:p>
        </p:txBody>
      </p:sp>
      <p:pic>
        <p:nvPicPr>
          <p:cNvPr id="1026" name="Picture 2" descr="Afbeeldingsresultaat voor zonnepane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653136"/>
            <a:ext cx="2305050" cy="19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Warmtepomp</a:t>
            </a:r>
            <a:r>
              <a:rPr lang="en-US" dirty="0"/>
              <a:t> is </a:t>
            </a:r>
            <a:r>
              <a:rPr lang="en-US" dirty="0" err="1"/>
              <a:t>alternatief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CV </a:t>
            </a:r>
            <a:r>
              <a:rPr lang="en-US" dirty="0" err="1"/>
              <a:t>ketel</a:t>
            </a:r>
            <a:endParaRPr lang="en-US" dirty="0"/>
          </a:p>
          <a:p>
            <a:r>
              <a:rPr lang="en-US" dirty="0" err="1"/>
              <a:t>Niet</a:t>
            </a:r>
            <a:r>
              <a:rPr lang="en-US" dirty="0"/>
              <a:t> elk huis is </a:t>
            </a:r>
            <a:r>
              <a:rPr lang="en-US" dirty="0" err="1"/>
              <a:t>geschikt</a:t>
            </a:r>
            <a:r>
              <a:rPr lang="en-US" dirty="0"/>
              <a:t>, doe </a:t>
            </a:r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quickscan</a:t>
            </a:r>
            <a:endParaRPr lang="en-US" dirty="0"/>
          </a:p>
          <a:p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isolatie</a:t>
            </a:r>
            <a:endParaRPr lang="en-US" dirty="0"/>
          </a:p>
          <a:p>
            <a:r>
              <a:rPr lang="en-US" dirty="0"/>
              <a:t>Is je </a:t>
            </a:r>
            <a:r>
              <a:rPr lang="en-US" dirty="0" err="1"/>
              <a:t>ketel</a:t>
            </a:r>
            <a:r>
              <a:rPr lang="en-US" dirty="0"/>
              <a:t> </a:t>
            </a:r>
            <a:r>
              <a:rPr lang="en-US" dirty="0" err="1"/>
              <a:t>versleten</a:t>
            </a:r>
            <a:r>
              <a:rPr lang="en-US" dirty="0"/>
              <a:t>, </a:t>
            </a:r>
            <a:r>
              <a:rPr lang="en-US" dirty="0" err="1"/>
              <a:t>overweeg</a:t>
            </a:r>
            <a:r>
              <a:rPr lang="en-US" dirty="0"/>
              <a:t> all-electric</a:t>
            </a:r>
          </a:p>
          <a:p>
            <a:r>
              <a:rPr lang="en-US" dirty="0"/>
              <a:t>Is je </a:t>
            </a:r>
            <a:r>
              <a:rPr lang="en-US" dirty="0" err="1"/>
              <a:t>ketel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, </a:t>
            </a:r>
            <a:r>
              <a:rPr lang="en-US" dirty="0" err="1"/>
              <a:t>overweeg</a:t>
            </a:r>
            <a:r>
              <a:rPr lang="en-US" dirty="0"/>
              <a:t> </a:t>
            </a:r>
            <a:r>
              <a:rPr lang="en-US" dirty="0" err="1"/>
              <a:t>hybride</a:t>
            </a:r>
            <a:endParaRPr lang="en-US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jullie belangstelling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447123" cy="366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67544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?? Vragen ??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afschatting</a:t>
            </a:r>
            <a:r>
              <a:rPr lang="en-US" dirty="0"/>
              <a:t> all-electric</a:t>
            </a:r>
            <a:endParaRPr lang="nl-N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45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Situatie1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Situatie2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Situatie3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Gas </a:t>
                      </a:r>
                      <a:r>
                        <a:rPr lang="en-US" sz="2400" dirty="0" err="1"/>
                        <a:t>verbruik</a:t>
                      </a:r>
                      <a:r>
                        <a:rPr lang="en-US" sz="2400" baseline="0" dirty="0"/>
                        <a:t> (m3/</a:t>
                      </a:r>
                      <a:r>
                        <a:rPr lang="en-US" sz="2400" baseline="0" dirty="0" err="1"/>
                        <a:t>jaar</a:t>
                      </a:r>
                      <a:r>
                        <a:rPr lang="en-US" sz="2400" baseline="0" dirty="0"/>
                        <a:t>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4000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WP </a:t>
                      </a:r>
                      <a:r>
                        <a:rPr lang="en-US" sz="2400" dirty="0" err="1"/>
                        <a:t>vermogen</a:t>
                      </a:r>
                      <a:r>
                        <a:rPr lang="en-US" sz="2400" dirty="0"/>
                        <a:t> (kW)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Investering</a:t>
                      </a:r>
                      <a:r>
                        <a:rPr lang="en-US" sz="2400" dirty="0"/>
                        <a:t> * (€)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7500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Besparing</a:t>
                      </a:r>
                      <a:r>
                        <a:rPr lang="en-US" sz="2400" dirty="0"/>
                        <a:t>  (€</a:t>
                      </a:r>
                      <a:r>
                        <a:rPr lang="en-US" sz="2400" baseline="0" dirty="0"/>
                        <a:t> /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jaar</a:t>
                      </a:r>
                      <a:r>
                        <a:rPr lang="en-US" sz="2400" dirty="0"/>
                        <a:t>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    </a:t>
                      </a:r>
                      <a:r>
                        <a:rPr lang="en-US" sz="2400" dirty="0" err="1"/>
                        <a:t>Besparing</a:t>
                      </a:r>
                      <a:r>
                        <a:rPr lang="en-US" sz="2400" dirty="0"/>
                        <a:t> WP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800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    </a:t>
                      </a:r>
                      <a:r>
                        <a:rPr lang="en-US" sz="2400" dirty="0" err="1"/>
                        <a:t>Geen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vastrecht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meer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Terugverdientijd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jaren</a:t>
                      </a:r>
                      <a:r>
                        <a:rPr lang="en-US" sz="2400" dirty="0"/>
                        <a:t>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64440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Na </a:t>
            </a:r>
            <a:r>
              <a:rPr lang="en-US" dirty="0" err="1"/>
              <a:t>aftrek</a:t>
            </a:r>
            <a:r>
              <a:rPr lang="en-US" dirty="0"/>
              <a:t> </a:t>
            </a:r>
            <a:r>
              <a:rPr lang="en-US" dirty="0" err="1"/>
              <a:t>subsidie</a:t>
            </a:r>
            <a:r>
              <a:rPr lang="en-US" dirty="0"/>
              <a:t> </a:t>
            </a:r>
            <a:r>
              <a:rPr lang="en-US" dirty="0" err="1"/>
              <a:t>inclusief</a:t>
            </a:r>
            <a:r>
              <a:rPr lang="en-US" dirty="0"/>
              <a:t> boiler</a:t>
            </a:r>
            <a:endParaRPr lang="nl-N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5301208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enkel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elk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toe bent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nieuwe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plaatje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gunstiger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Principe van </a:t>
            </a:r>
            <a:r>
              <a:rPr lang="en-US" dirty="0" err="1"/>
              <a:t>warmtepomp</a:t>
            </a:r>
            <a:r>
              <a:rPr lang="en-US" dirty="0"/>
              <a:t> (WP)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Vergelijk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koelkast</a:t>
            </a:r>
            <a:r>
              <a:rPr lang="en-US" dirty="0"/>
              <a:t>: </a:t>
            </a:r>
            <a:r>
              <a:rPr lang="en-US" dirty="0" err="1"/>
              <a:t>pompt</a:t>
            </a:r>
            <a:r>
              <a:rPr lang="en-US" dirty="0"/>
              <a:t> </a:t>
            </a:r>
            <a:r>
              <a:rPr lang="en-US" dirty="0" err="1"/>
              <a:t>warmte</a:t>
            </a:r>
            <a:r>
              <a:rPr lang="en-US" dirty="0"/>
              <a:t> van plek1 </a:t>
            </a:r>
            <a:r>
              <a:rPr lang="en-US" dirty="0" err="1"/>
              <a:t>naar</a:t>
            </a:r>
            <a:r>
              <a:rPr lang="en-US" dirty="0"/>
              <a:t> plek2</a:t>
            </a:r>
          </a:p>
          <a:p>
            <a:r>
              <a:rPr lang="en-US" dirty="0"/>
              <a:t>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geval</a:t>
            </a:r>
            <a:r>
              <a:rPr lang="en-US" dirty="0"/>
              <a:t> van </a:t>
            </a:r>
            <a:r>
              <a:rPr lang="en-US" dirty="0" err="1"/>
              <a:t>buitenshuis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binnen</a:t>
            </a:r>
            <a:endParaRPr lang="en-US" dirty="0"/>
          </a:p>
          <a:p>
            <a:endParaRPr lang="nl-NL" dirty="0"/>
          </a:p>
        </p:txBody>
      </p:sp>
      <p:pic>
        <p:nvPicPr>
          <p:cNvPr id="1026" name="Picture 2" descr="Image result for f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768" y="3284984"/>
            <a:ext cx="1823232" cy="3384375"/>
          </a:xfrm>
          <a:prstGeom prst="rect">
            <a:avLst/>
          </a:prstGeom>
          <a:noFill/>
        </p:spPr>
      </p:pic>
      <p:pic>
        <p:nvPicPr>
          <p:cNvPr id="1028" name="Picture 4" descr="Image result for warmtepomp wer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690147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afschatting</a:t>
            </a:r>
            <a:r>
              <a:rPr lang="en-US" dirty="0"/>
              <a:t> </a:t>
            </a:r>
            <a:r>
              <a:rPr lang="en-US" dirty="0" err="1"/>
              <a:t>hybride</a:t>
            </a:r>
            <a:endParaRPr lang="nl-N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45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Situatie1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Situatie2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Situatie3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Verbruik</a:t>
                      </a:r>
                      <a:r>
                        <a:rPr lang="en-US" sz="2400" baseline="0" dirty="0"/>
                        <a:t> (m3/</a:t>
                      </a:r>
                      <a:r>
                        <a:rPr lang="en-US" sz="2400" baseline="0" dirty="0" err="1"/>
                        <a:t>jaar</a:t>
                      </a:r>
                      <a:r>
                        <a:rPr lang="en-US" sz="2400" baseline="0" dirty="0"/>
                        <a:t>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4000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Besparing</a:t>
                      </a:r>
                      <a:r>
                        <a:rPr lang="en-US" sz="2400" baseline="0" dirty="0"/>
                        <a:t> door WP 60%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2400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WP </a:t>
                      </a:r>
                      <a:r>
                        <a:rPr lang="en-US" sz="2400" dirty="0" err="1"/>
                        <a:t>vermogen</a:t>
                      </a:r>
                      <a:r>
                        <a:rPr lang="en-US" sz="2400" dirty="0"/>
                        <a:t> (kW)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7,5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Investering</a:t>
                      </a:r>
                      <a:r>
                        <a:rPr lang="en-US" sz="2400" dirty="0"/>
                        <a:t> * (€)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2750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2750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4500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Besparing</a:t>
                      </a:r>
                      <a:r>
                        <a:rPr lang="en-US" sz="2400" dirty="0"/>
                        <a:t> (€ / </a:t>
                      </a:r>
                      <a:r>
                        <a:rPr lang="en-US" sz="2400" dirty="0" err="1"/>
                        <a:t>jaar</a:t>
                      </a:r>
                      <a:r>
                        <a:rPr lang="en-US" sz="2400" dirty="0"/>
                        <a:t>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480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Terugverdientijd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jaren</a:t>
                      </a:r>
                      <a:r>
                        <a:rPr lang="en-US" sz="2400" dirty="0"/>
                        <a:t>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&gt;20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16216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Na </a:t>
            </a:r>
            <a:r>
              <a:rPr lang="en-US" dirty="0" err="1"/>
              <a:t>aftrek</a:t>
            </a:r>
            <a:r>
              <a:rPr lang="en-US" dirty="0"/>
              <a:t> </a:t>
            </a:r>
            <a:r>
              <a:rPr lang="en-US" dirty="0" err="1"/>
              <a:t>subsidie</a:t>
            </a:r>
            <a:endParaRPr lang="nl-N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515719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enkel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elk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toe bent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nieuwe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plaatje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minder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gunstig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Warmtepomp</a:t>
            </a:r>
            <a:r>
              <a:rPr lang="en-US" dirty="0"/>
              <a:t> en </a:t>
            </a:r>
            <a:r>
              <a:rPr lang="en-US" dirty="0" err="1"/>
              <a:t>energie</a:t>
            </a:r>
            <a:r>
              <a:rPr lang="en-US" dirty="0"/>
              <a:t>: COP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cv</a:t>
            </a:r>
            <a:r>
              <a:rPr lang="en-US" dirty="0"/>
              <a:t> </a:t>
            </a:r>
            <a:r>
              <a:rPr lang="en-US" dirty="0" err="1"/>
              <a:t>ketel</a:t>
            </a:r>
            <a:r>
              <a:rPr lang="en-US" dirty="0"/>
              <a:t> </a:t>
            </a:r>
            <a:r>
              <a:rPr lang="en-US" dirty="0" err="1"/>
              <a:t>levert</a:t>
            </a:r>
            <a:r>
              <a:rPr lang="en-US" dirty="0"/>
              <a:t> </a:t>
            </a:r>
            <a:r>
              <a:rPr lang="en-US" dirty="0" err="1"/>
              <a:t>verbrandingswarmte</a:t>
            </a:r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WP </a:t>
            </a:r>
            <a:r>
              <a:rPr lang="en-US" dirty="0" err="1"/>
              <a:t>verplaatst</a:t>
            </a:r>
            <a:r>
              <a:rPr lang="en-US" dirty="0"/>
              <a:t> </a:t>
            </a:r>
            <a:r>
              <a:rPr lang="en-US" dirty="0" err="1"/>
              <a:t>warmte</a:t>
            </a:r>
            <a:endParaRPr lang="en-US" dirty="0"/>
          </a:p>
        </p:txBody>
      </p:sp>
      <p:pic>
        <p:nvPicPr>
          <p:cNvPr id="5" name="Picture 2" descr="Image result for warmtepomp temperatuurversch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29000"/>
            <a:ext cx="5600700" cy="2428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(COP – Coefficient of Performance)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Gangbare</a:t>
            </a:r>
            <a:r>
              <a:rPr lang="en-US" dirty="0"/>
              <a:t> </a:t>
            </a:r>
            <a:r>
              <a:rPr lang="en-US" dirty="0" err="1"/>
              <a:t>warmtepompen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Lucht</a:t>
            </a:r>
            <a:r>
              <a:rPr lang="en-US" dirty="0"/>
              <a:t> – </a:t>
            </a:r>
            <a:r>
              <a:rPr lang="en-US" dirty="0" err="1"/>
              <a:t>Lucht</a:t>
            </a:r>
            <a:r>
              <a:rPr lang="en-US" dirty="0"/>
              <a:t> (L-L): </a:t>
            </a:r>
          </a:p>
          <a:p>
            <a:pPr lvl="1"/>
            <a:r>
              <a:rPr lang="en-US" dirty="0" err="1"/>
              <a:t>bv</a:t>
            </a:r>
            <a:r>
              <a:rPr lang="en-US" dirty="0"/>
              <a:t> </a:t>
            </a:r>
            <a:r>
              <a:rPr lang="en-US" dirty="0" err="1"/>
              <a:t>airco</a:t>
            </a:r>
            <a:r>
              <a:rPr lang="en-US" dirty="0"/>
              <a:t>, </a:t>
            </a:r>
            <a:r>
              <a:rPr lang="en-US" dirty="0" err="1"/>
              <a:t>koelkast</a:t>
            </a:r>
            <a:endParaRPr lang="en-US" dirty="0"/>
          </a:p>
          <a:p>
            <a:r>
              <a:rPr lang="en-US" dirty="0"/>
              <a:t>Water – Water (W-W): </a:t>
            </a:r>
          </a:p>
          <a:p>
            <a:pPr lvl="1"/>
            <a:r>
              <a:rPr lang="en-US" dirty="0" err="1"/>
              <a:t>pompt</a:t>
            </a:r>
            <a:r>
              <a:rPr lang="en-US" dirty="0"/>
              <a:t> </a:t>
            </a:r>
            <a:r>
              <a:rPr lang="en-US" dirty="0" err="1"/>
              <a:t>warmte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grondwater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 </a:t>
            </a:r>
            <a:r>
              <a:rPr lang="en-US" dirty="0" err="1"/>
              <a:t>voert</a:t>
            </a:r>
            <a:r>
              <a:rPr lang="en-US" dirty="0"/>
              <a:t> toe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cv</a:t>
            </a:r>
            <a:r>
              <a:rPr lang="en-US" dirty="0"/>
              <a:t> water</a:t>
            </a:r>
          </a:p>
          <a:p>
            <a:r>
              <a:rPr lang="en-US" dirty="0" err="1"/>
              <a:t>Lucht</a:t>
            </a:r>
            <a:r>
              <a:rPr lang="en-US" dirty="0"/>
              <a:t> – Water (L-W): </a:t>
            </a:r>
          </a:p>
          <a:p>
            <a:pPr lvl="1"/>
            <a:r>
              <a:rPr lang="en-US" dirty="0" err="1"/>
              <a:t>pompt</a:t>
            </a:r>
            <a:r>
              <a:rPr lang="en-US" dirty="0"/>
              <a:t> </a:t>
            </a:r>
            <a:r>
              <a:rPr lang="en-US" dirty="0" err="1"/>
              <a:t>warmte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buitenlucht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 </a:t>
            </a:r>
            <a:r>
              <a:rPr lang="en-US" dirty="0" err="1"/>
              <a:t>voert</a:t>
            </a:r>
            <a:r>
              <a:rPr lang="en-US" dirty="0"/>
              <a:t> toe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cv</a:t>
            </a:r>
            <a:r>
              <a:rPr lang="en-US" dirty="0"/>
              <a:t> water</a:t>
            </a:r>
            <a:endParaRPr lang="nl-NL" dirty="0"/>
          </a:p>
        </p:txBody>
      </p:sp>
      <p:pic>
        <p:nvPicPr>
          <p:cNvPr id="8194" name="Picture 2" descr="Image result for warmtep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56992"/>
            <a:ext cx="1708448" cy="1111159"/>
          </a:xfrm>
          <a:prstGeom prst="rect">
            <a:avLst/>
          </a:prstGeom>
          <a:noFill/>
        </p:spPr>
      </p:pic>
      <p:pic>
        <p:nvPicPr>
          <p:cNvPr id="8196" name="Picture 4" descr="Image result for warmtep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09120"/>
            <a:ext cx="1489273" cy="1657079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868144" y="1268760"/>
            <a:ext cx="2088232" cy="1394067"/>
            <a:chOff x="6876256" y="1556792"/>
            <a:chExt cx="2088232" cy="1394067"/>
          </a:xfrm>
        </p:grpSpPr>
        <p:pic>
          <p:nvPicPr>
            <p:cNvPr id="8198" name="Picture 6" descr="Image result for warmtepomp lucht luch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1556792"/>
              <a:ext cx="2088232" cy="1394067"/>
            </a:xfrm>
            <a:prstGeom prst="rect">
              <a:avLst/>
            </a:prstGeom>
            <a:noFill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1844823"/>
              <a:ext cx="720080" cy="27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Gangbare</a:t>
            </a:r>
            <a:r>
              <a:rPr lang="en-US" dirty="0"/>
              <a:t> WPs en </a:t>
            </a:r>
            <a:r>
              <a:rPr lang="en-US" dirty="0" err="1"/>
              <a:t>eigenschappen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L-L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W-W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L-W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Goed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rendement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Hoog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rendement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Goed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rendement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Relatief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goedkoop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Erg </a:t>
                      </a:r>
                      <a:r>
                        <a:rPr lang="en-US" sz="2400" dirty="0" err="1"/>
                        <a:t>duur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Duur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Lokaal</a:t>
                      </a:r>
                      <a:r>
                        <a:rPr lang="en-US" sz="2400" dirty="0"/>
                        <a:t> per </a:t>
                      </a:r>
                      <a:r>
                        <a:rPr lang="en-US" sz="2400" dirty="0" err="1"/>
                        <a:t>vertrek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Gekoppeld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aan</a:t>
                      </a:r>
                      <a:r>
                        <a:rPr lang="en-US" sz="2400" dirty="0"/>
                        <a:t> CV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Gekoppeld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aan</a:t>
                      </a:r>
                      <a:r>
                        <a:rPr lang="en-US" sz="2400" dirty="0"/>
                        <a:t> CV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Simpele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installatie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Grote </a:t>
                      </a:r>
                      <a:r>
                        <a:rPr lang="en-US" sz="2400" dirty="0" err="1"/>
                        <a:t>ingreep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Flinke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ingreep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Kost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nauwelijks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ruimte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Grote pomp-unit </a:t>
                      </a:r>
                      <a:r>
                        <a:rPr lang="en-US" sz="2400" dirty="0" err="1"/>
                        <a:t>binnen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Binnen</a:t>
                      </a:r>
                      <a:r>
                        <a:rPr lang="en-US" sz="2400" dirty="0"/>
                        <a:t>-unit + </a:t>
                      </a:r>
                      <a:r>
                        <a:rPr lang="en-US" sz="2400" dirty="0" err="1"/>
                        <a:t>grote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buiten</a:t>
                      </a:r>
                      <a:r>
                        <a:rPr lang="en-US" sz="2400" dirty="0"/>
                        <a:t>-unit</a:t>
                      </a:r>
                      <a:r>
                        <a:rPr lang="en-US" sz="2400" baseline="0" dirty="0"/>
                        <a:t> 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Enig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geluid</a:t>
                      </a:r>
                      <a:r>
                        <a:rPr lang="en-US" sz="2400" baseline="0" dirty="0"/>
                        <a:t> en </a:t>
                      </a:r>
                      <a:r>
                        <a:rPr lang="en-US" sz="2400" baseline="0" dirty="0" err="1"/>
                        <a:t>luchtstroom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Zorgvuldige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plaatsing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nodig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Zorgvuldige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plaatsing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nodig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Kan </a:t>
                      </a:r>
                      <a:r>
                        <a:rPr lang="en-US" sz="2400" dirty="0" err="1"/>
                        <a:t>geen</a:t>
                      </a:r>
                      <a:r>
                        <a:rPr lang="en-US" sz="2400" dirty="0"/>
                        <a:t> warm water </a:t>
                      </a:r>
                      <a:r>
                        <a:rPr lang="en-US" sz="2400" dirty="0" err="1"/>
                        <a:t>verzorgen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Kan warm water </a:t>
                      </a:r>
                      <a:r>
                        <a:rPr lang="en-US" sz="2400" dirty="0" err="1"/>
                        <a:t>verzorgen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Kan warm water </a:t>
                      </a:r>
                      <a:r>
                        <a:rPr lang="en-US" sz="2400" dirty="0" err="1"/>
                        <a:t>verzorgen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Kan </a:t>
                      </a:r>
                      <a:r>
                        <a:rPr lang="en-US" sz="2400" dirty="0" err="1"/>
                        <a:t>koelen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Kan ‘gratis’ </a:t>
                      </a:r>
                      <a:r>
                        <a:rPr lang="en-US" sz="2400" dirty="0" err="1"/>
                        <a:t>koelen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Kan </a:t>
                      </a:r>
                      <a:r>
                        <a:rPr lang="en-US" sz="2400" dirty="0" err="1"/>
                        <a:t>koelen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Conclusies</a:t>
            </a:r>
            <a:r>
              <a:rPr lang="en-US" dirty="0"/>
              <a:t> WP </a:t>
            </a:r>
            <a:r>
              <a:rPr lang="en-US" dirty="0" err="1"/>
              <a:t>keuze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bestaande</a:t>
            </a:r>
            <a:r>
              <a:rPr lang="en-US" dirty="0"/>
              <a:t> </a:t>
            </a:r>
            <a:r>
              <a:rPr lang="en-US" dirty="0" err="1"/>
              <a:t>woningen</a:t>
            </a:r>
            <a:r>
              <a:rPr lang="en-US" dirty="0"/>
              <a:t> is W-W </a:t>
            </a:r>
            <a:r>
              <a:rPr lang="en-US" dirty="0" err="1"/>
              <a:t>nauwelijks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aantrekkelijke</a:t>
            </a:r>
            <a:r>
              <a:rPr lang="en-US" dirty="0"/>
              <a:t> </a:t>
            </a:r>
            <a:r>
              <a:rPr lang="en-US" dirty="0" err="1"/>
              <a:t>optie</a:t>
            </a:r>
            <a:endParaRPr lang="en-US" dirty="0"/>
          </a:p>
          <a:p>
            <a:r>
              <a:rPr lang="en-US" dirty="0"/>
              <a:t>L-L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aantrekkelijke</a:t>
            </a:r>
            <a:r>
              <a:rPr lang="en-US" dirty="0"/>
              <a:t> </a:t>
            </a:r>
            <a:r>
              <a:rPr lang="en-US" dirty="0" err="1"/>
              <a:t>optie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warmtevraag</a:t>
            </a:r>
            <a:r>
              <a:rPr lang="en-US" dirty="0"/>
              <a:t> is</a:t>
            </a:r>
          </a:p>
          <a:p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situaties</a:t>
            </a:r>
            <a:r>
              <a:rPr lang="en-US" dirty="0"/>
              <a:t> </a:t>
            </a:r>
            <a:r>
              <a:rPr lang="en-US" dirty="0" err="1"/>
              <a:t>zal</a:t>
            </a:r>
            <a:r>
              <a:rPr lang="en-US" dirty="0"/>
              <a:t> L-W het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zijn</a:t>
            </a:r>
            <a:endParaRPr lang="en-US" dirty="0"/>
          </a:p>
          <a:p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5172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Het </a:t>
            </a:r>
            <a:r>
              <a:rPr lang="en-US" i="1" dirty="0" err="1"/>
              <a:t>vervolg</a:t>
            </a:r>
            <a:r>
              <a:rPr lang="en-US" i="1" dirty="0"/>
              <a:t> </a:t>
            </a:r>
            <a:r>
              <a:rPr lang="en-US" i="1" dirty="0" err="1"/>
              <a:t>zal</a:t>
            </a:r>
            <a:r>
              <a:rPr lang="en-US" i="1" dirty="0"/>
              <a:t> over L-W </a:t>
            </a:r>
            <a:r>
              <a:rPr lang="en-US" i="1" dirty="0" err="1"/>
              <a:t>zijn</a:t>
            </a:r>
            <a:endParaRPr lang="nl-NL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Soorten</a:t>
            </a:r>
            <a:r>
              <a:rPr lang="en-US" dirty="0"/>
              <a:t> L-W WP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Monoblock</a:t>
            </a:r>
            <a:r>
              <a:rPr lang="en-US" sz="2800" dirty="0"/>
              <a:t> – </a:t>
            </a:r>
            <a:r>
              <a:rPr lang="en-US" sz="2800" dirty="0" err="1"/>
              <a:t>alles</a:t>
            </a:r>
            <a:r>
              <a:rPr lang="en-US" sz="2800" dirty="0"/>
              <a:t> zit in 1 </a:t>
            </a:r>
            <a:r>
              <a:rPr lang="en-US" sz="2800" dirty="0" err="1"/>
              <a:t>apparaat</a:t>
            </a:r>
            <a:r>
              <a:rPr lang="en-US" sz="2800" dirty="0"/>
              <a:t> </a:t>
            </a:r>
            <a:r>
              <a:rPr lang="en-US" sz="2800" dirty="0" err="1"/>
              <a:t>wat</a:t>
            </a:r>
            <a:r>
              <a:rPr lang="en-US" sz="2800" dirty="0"/>
              <a:t> </a:t>
            </a:r>
            <a:r>
              <a:rPr lang="en-US" sz="2800" dirty="0" err="1"/>
              <a:t>buiten</a:t>
            </a:r>
            <a:r>
              <a:rPr lang="en-US" sz="2800" dirty="0"/>
              <a:t> </a:t>
            </a:r>
            <a:r>
              <a:rPr lang="en-US" sz="2800" dirty="0" err="1"/>
              <a:t>staat</a:t>
            </a:r>
            <a:r>
              <a:rPr lang="en-US" sz="2800" dirty="0"/>
              <a:t>; direct </a:t>
            </a:r>
            <a:r>
              <a:rPr lang="en-US" sz="2800" dirty="0" err="1"/>
              <a:t>aangesloten</a:t>
            </a:r>
            <a:r>
              <a:rPr lang="en-US" sz="2800" dirty="0"/>
              <a:t> op </a:t>
            </a:r>
            <a:r>
              <a:rPr lang="en-US" sz="2800" dirty="0" err="1"/>
              <a:t>cv</a:t>
            </a:r>
            <a:r>
              <a:rPr lang="en-US" sz="2800" dirty="0"/>
              <a:t> water </a:t>
            </a:r>
            <a:r>
              <a:rPr lang="en-US" sz="2800" dirty="0" err="1"/>
              <a:t>systeem</a:t>
            </a:r>
            <a:endParaRPr lang="en-US" sz="2800" dirty="0"/>
          </a:p>
          <a:p>
            <a:r>
              <a:rPr lang="en-US" sz="2800" dirty="0"/>
              <a:t>Split unit – compressor en </a:t>
            </a:r>
            <a:r>
              <a:rPr lang="en-US" sz="2800" dirty="0" err="1"/>
              <a:t>decompressor</a:t>
            </a:r>
            <a:r>
              <a:rPr lang="en-US" sz="2800" dirty="0"/>
              <a:t> </a:t>
            </a:r>
            <a:r>
              <a:rPr lang="en-US" sz="2800" dirty="0" err="1"/>
              <a:t>zijn</a:t>
            </a:r>
            <a:r>
              <a:rPr lang="en-US" sz="2800" dirty="0"/>
              <a:t> </a:t>
            </a:r>
            <a:r>
              <a:rPr lang="en-US" sz="2800" dirty="0" err="1"/>
              <a:t>gescheiden</a:t>
            </a:r>
            <a:r>
              <a:rPr lang="en-US" sz="2800" dirty="0"/>
              <a:t>; via apart circuit </a:t>
            </a:r>
            <a:r>
              <a:rPr lang="en-US" sz="2800" dirty="0" err="1"/>
              <a:t>komt</a:t>
            </a:r>
            <a:r>
              <a:rPr lang="en-US" sz="2800" dirty="0"/>
              <a:t> de </a:t>
            </a:r>
            <a:r>
              <a:rPr lang="en-US" sz="2800" dirty="0" err="1"/>
              <a:t>warmte</a:t>
            </a:r>
            <a:r>
              <a:rPr lang="en-US" sz="2800" dirty="0"/>
              <a:t> </a:t>
            </a:r>
            <a:r>
              <a:rPr lang="en-US" sz="2800" dirty="0" err="1"/>
              <a:t>binnen</a:t>
            </a:r>
            <a:r>
              <a:rPr lang="en-US" sz="2800" dirty="0"/>
              <a:t>; zit </a:t>
            </a:r>
            <a:r>
              <a:rPr lang="en-US" sz="2800" dirty="0" err="1"/>
              <a:t>binnen</a:t>
            </a:r>
            <a:r>
              <a:rPr lang="en-US" sz="2800" dirty="0"/>
              <a:t> via </a:t>
            </a:r>
            <a:r>
              <a:rPr lang="en-US" sz="2800" dirty="0" err="1"/>
              <a:t>warmtewisselaar</a:t>
            </a:r>
            <a:r>
              <a:rPr lang="en-US" sz="2800" dirty="0"/>
              <a:t> </a:t>
            </a:r>
            <a:r>
              <a:rPr lang="en-US" sz="2800" dirty="0" err="1"/>
              <a:t>aan</a:t>
            </a:r>
            <a:r>
              <a:rPr lang="en-US" sz="2800" dirty="0"/>
              <a:t> </a:t>
            </a:r>
            <a:r>
              <a:rPr lang="en-US" sz="2800" dirty="0" err="1"/>
              <a:t>cv</a:t>
            </a:r>
            <a:r>
              <a:rPr lang="en-US" sz="2800" dirty="0"/>
              <a:t> water </a:t>
            </a:r>
            <a:r>
              <a:rPr lang="en-US" sz="2800" dirty="0" err="1"/>
              <a:t>systeem</a:t>
            </a:r>
            <a:r>
              <a:rPr lang="en-US" sz="2800" dirty="0"/>
              <a:t> </a:t>
            </a:r>
            <a:r>
              <a:rPr lang="en-US" sz="2800" dirty="0" err="1"/>
              <a:t>verbonden</a:t>
            </a:r>
            <a:endParaRPr lang="nl-NL" sz="2800" dirty="0"/>
          </a:p>
        </p:txBody>
      </p:sp>
      <p:pic>
        <p:nvPicPr>
          <p:cNvPr id="14338" name="Picture 2" descr="https://warmtepomp-weetjes.nl/media/soorten/split_unit_warmtepomp_lucht_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467" y="4941167"/>
            <a:ext cx="3475965" cy="1518846"/>
          </a:xfrm>
          <a:prstGeom prst="rect">
            <a:avLst/>
          </a:prstGeom>
          <a:noFill/>
        </p:spPr>
      </p:pic>
      <p:pic>
        <p:nvPicPr>
          <p:cNvPr id="14340" name="Picture 4" descr="https://warmtepomp-weetjes.nl/media/soorten/monoblock_warmtepomp_lucht_water_voorbee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91" y="4869160"/>
            <a:ext cx="3037225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L-W WP versus CV </a:t>
            </a:r>
            <a:r>
              <a:rPr lang="en-US" dirty="0" err="1"/>
              <a:t>ketel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CV </a:t>
                      </a:r>
                      <a:r>
                        <a:rPr lang="en-US" sz="2400" dirty="0" err="1"/>
                        <a:t>ketel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WP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Verstookt</a:t>
                      </a:r>
                      <a:r>
                        <a:rPr lang="en-US" sz="2400" dirty="0"/>
                        <a:t> gas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Gebruikt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electriciteit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Reageert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snel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Reageert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traag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Lage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investering</a:t>
                      </a:r>
                      <a:r>
                        <a:rPr lang="en-US" sz="2400" dirty="0"/>
                        <a:t> ca €1000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Hogere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investering</a:t>
                      </a:r>
                      <a:r>
                        <a:rPr lang="en-US" sz="2400" dirty="0"/>
                        <a:t>  ca €5000 - €1000</a:t>
                      </a:r>
                      <a:r>
                        <a:rPr lang="nl-NL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Kan in elk </a:t>
                      </a:r>
                      <a:r>
                        <a:rPr lang="en-US" sz="2400" dirty="0" err="1"/>
                        <a:t>huis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Kan </a:t>
                      </a:r>
                      <a:r>
                        <a:rPr lang="en-US" sz="2400" dirty="0" err="1"/>
                        <a:t>niet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zomaar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overal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Bekende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gebruikskosten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Lagere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gebruikskosten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8772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Naar</a:t>
            </a:r>
            <a:r>
              <a:rPr lang="en-US" sz="2400" dirty="0"/>
              <a:t> </a:t>
            </a:r>
            <a:r>
              <a:rPr lang="en-US" sz="2400" dirty="0" err="1"/>
              <a:t>verwachting</a:t>
            </a:r>
            <a:r>
              <a:rPr lang="en-US" sz="2400" dirty="0"/>
              <a:t> </a:t>
            </a:r>
            <a:r>
              <a:rPr lang="en-US" sz="2400" dirty="0" err="1"/>
              <a:t>zal</a:t>
            </a:r>
            <a:r>
              <a:rPr lang="en-US" sz="2400" dirty="0"/>
              <a:t> Nederland op </a:t>
            </a:r>
            <a:r>
              <a:rPr lang="en-US" sz="2400" dirty="0" err="1"/>
              <a:t>termijn</a:t>
            </a:r>
            <a:r>
              <a:rPr lang="en-US" sz="2400" dirty="0"/>
              <a:t> van het gas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gaan</a:t>
            </a:r>
            <a:r>
              <a:rPr lang="en-US" sz="2400" dirty="0"/>
              <a:t> en </a:t>
            </a:r>
            <a:r>
              <a:rPr lang="en-US" sz="2400" dirty="0" err="1"/>
              <a:t>wordt</a:t>
            </a:r>
            <a:r>
              <a:rPr lang="en-US" sz="2400" dirty="0"/>
              <a:t> gas </a:t>
            </a:r>
            <a:r>
              <a:rPr lang="en-US" sz="2400" dirty="0" err="1"/>
              <a:t>geleidelijk</a:t>
            </a:r>
            <a:r>
              <a:rPr lang="en-US" sz="2400" dirty="0"/>
              <a:t> </a:t>
            </a:r>
            <a:r>
              <a:rPr lang="en-US" sz="2400" dirty="0" err="1"/>
              <a:t>duurder</a:t>
            </a:r>
            <a:endParaRPr lang="nl-N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L–W WP &amp; COP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het buiten koud is kost het meer energie om er warmte uit te pompen</a:t>
            </a:r>
          </a:p>
        </p:txBody>
      </p:sp>
      <p:pic>
        <p:nvPicPr>
          <p:cNvPr id="7174" name="Picture 6" descr="Image result for warmtepomp sc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3933081" cy="33742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24128" y="53012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SCOP  (Seasonal COP) –</a:t>
            </a:r>
          </a:p>
          <a:p>
            <a:r>
              <a:rPr lang="en-US" dirty="0"/>
              <a:t>COP </a:t>
            </a:r>
            <a:r>
              <a:rPr lang="en-US" dirty="0" err="1"/>
              <a:t>gemiddeld</a:t>
            </a:r>
            <a:r>
              <a:rPr lang="en-US" dirty="0"/>
              <a:t> over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jaar</a:t>
            </a:r>
            <a:endParaRPr lang="nl-NL" dirty="0"/>
          </a:p>
        </p:txBody>
      </p:sp>
      <p:pic>
        <p:nvPicPr>
          <p:cNvPr id="6" name="Picture 5" descr="hill-climbing-technique-1.jpg"/>
          <p:cNvPicPr>
            <a:picLocks noChangeAspect="1"/>
          </p:cNvPicPr>
          <p:nvPr/>
        </p:nvPicPr>
        <p:blipFill>
          <a:blip r:embed="rId3" cstate="print"/>
          <a:srcRect l="22438" t="6316" r="18500"/>
          <a:stretch>
            <a:fillRect/>
          </a:stretch>
        </p:blipFill>
        <p:spPr>
          <a:xfrm>
            <a:off x="6516216" y="2996952"/>
            <a:ext cx="1385021" cy="1465348"/>
          </a:xfrm>
          <a:prstGeom prst="rect">
            <a:avLst/>
          </a:prstGeom>
        </p:spPr>
      </p:pic>
      <p:pic>
        <p:nvPicPr>
          <p:cNvPr id="7" name="Picture 2" descr="Image result for warmtepomp temperatuurversch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2656"/>
            <a:ext cx="2504356" cy="1086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963</Words>
  <Application>Microsoft Office PowerPoint</Application>
  <PresentationFormat>Diavoorstelling (4:3)</PresentationFormat>
  <Paragraphs>196</Paragraphs>
  <Slides>20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 Theme</vt:lpstr>
      <vt:lpstr>Warmtepompen</vt:lpstr>
      <vt:lpstr>Principe van warmtepomp (WP)</vt:lpstr>
      <vt:lpstr>Warmtepomp en energie: COP</vt:lpstr>
      <vt:lpstr>Gangbare warmtepompen</vt:lpstr>
      <vt:lpstr>Gangbare WPs en eigenschappen</vt:lpstr>
      <vt:lpstr>Conclusies WP keuze</vt:lpstr>
      <vt:lpstr>Soorten L-W WP</vt:lpstr>
      <vt:lpstr>L-W WP versus CV ketel</vt:lpstr>
      <vt:lpstr>L–W WP &amp; COP</vt:lpstr>
      <vt:lpstr>Warm water &amp; COP</vt:lpstr>
      <vt:lpstr>Mengvorm CV ketel &amp; WP: Hybride</vt:lpstr>
      <vt:lpstr>Hybride</vt:lpstr>
      <vt:lpstr>WP &amp; warm water boiler</vt:lpstr>
      <vt:lpstr>Afschatting opbrengst</vt:lpstr>
      <vt:lpstr>Subsidies</vt:lpstr>
      <vt:lpstr>WP &amp; PV interessante combinatie</vt:lpstr>
      <vt:lpstr>Conclusies</vt:lpstr>
      <vt:lpstr>Bedankt voor jullie belangstelling</vt:lpstr>
      <vt:lpstr>Kosten afschatting all-electric</vt:lpstr>
      <vt:lpstr>Kosten afschatting hybride</vt:lpstr>
    </vt:vector>
  </TitlesOfParts>
  <Company>Verum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 Hegge</dc:creator>
  <cp:lastModifiedBy>Barbara</cp:lastModifiedBy>
  <cp:revision>31</cp:revision>
  <dcterms:created xsi:type="dcterms:W3CDTF">2016-10-04T19:29:23Z</dcterms:created>
  <dcterms:modified xsi:type="dcterms:W3CDTF">2018-10-23T17:40:43Z</dcterms:modified>
</cp:coreProperties>
</file>